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2"/>
  </p:notesMasterIdLst>
  <p:sldIdLst>
    <p:sldId id="369" r:id="rId2"/>
    <p:sldId id="370" r:id="rId3"/>
    <p:sldId id="258" r:id="rId4"/>
    <p:sldId id="343" r:id="rId5"/>
    <p:sldId id="262" r:id="rId6"/>
    <p:sldId id="293" r:id="rId7"/>
    <p:sldId id="264" r:id="rId8"/>
    <p:sldId id="345" r:id="rId9"/>
    <p:sldId id="371" r:id="rId10"/>
    <p:sldId id="266" r:id="rId11"/>
    <p:sldId id="260" r:id="rId12"/>
    <p:sldId id="347" r:id="rId13"/>
    <p:sldId id="344" r:id="rId14"/>
    <p:sldId id="265" r:id="rId15"/>
    <p:sldId id="372" r:id="rId16"/>
    <p:sldId id="280" r:id="rId17"/>
    <p:sldId id="295" r:id="rId18"/>
    <p:sldId id="296" r:id="rId19"/>
    <p:sldId id="301" r:id="rId20"/>
    <p:sldId id="302" r:id="rId21"/>
    <p:sldId id="303" r:id="rId22"/>
    <p:sldId id="304" r:id="rId23"/>
    <p:sldId id="305" r:id="rId24"/>
    <p:sldId id="306" r:id="rId25"/>
    <p:sldId id="297" r:id="rId26"/>
    <p:sldId id="313" r:id="rId27"/>
    <p:sldId id="314" r:id="rId28"/>
    <p:sldId id="315" r:id="rId29"/>
    <p:sldId id="316" r:id="rId30"/>
    <p:sldId id="317" r:id="rId31"/>
    <p:sldId id="318" r:id="rId32"/>
    <p:sldId id="320" r:id="rId33"/>
    <p:sldId id="319" r:id="rId34"/>
    <p:sldId id="321" r:id="rId35"/>
    <p:sldId id="322" r:id="rId36"/>
    <p:sldId id="373" r:id="rId37"/>
    <p:sldId id="374" r:id="rId38"/>
    <p:sldId id="282" r:id="rId39"/>
    <p:sldId id="279" r:id="rId40"/>
    <p:sldId id="298" r:id="rId41"/>
    <p:sldId id="335" r:id="rId42"/>
    <p:sldId id="328" r:id="rId43"/>
    <p:sldId id="329" r:id="rId44"/>
    <p:sldId id="330" r:id="rId45"/>
    <p:sldId id="331" r:id="rId46"/>
    <p:sldId id="332" r:id="rId47"/>
    <p:sldId id="333" r:id="rId48"/>
    <p:sldId id="334" r:id="rId49"/>
    <p:sldId id="336" r:id="rId50"/>
    <p:sldId id="337" r:id="rId51"/>
    <p:sldId id="338" r:id="rId52"/>
    <p:sldId id="339" r:id="rId53"/>
    <p:sldId id="340" r:id="rId54"/>
    <p:sldId id="341" r:id="rId55"/>
    <p:sldId id="283" r:id="rId56"/>
    <p:sldId id="309" r:id="rId57"/>
    <p:sldId id="267" r:id="rId58"/>
    <p:sldId id="273" r:id="rId59"/>
    <p:sldId id="365" r:id="rId60"/>
    <p:sldId id="294" r:id="rId61"/>
    <p:sldId id="366" r:id="rId62"/>
    <p:sldId id="346" r:id="rId63"/>
    <p:sldId id="367" r:id="rId64"/>
    <p:sldId id="300" r:id="rId65"/>
    <p:sldId id="356" r:id="rId66"/>
    <p:sldId id="359" r:id="rId67"/>
    <p:sldId id="360" r:id="rId68"/>
    <p:sldId id="361" r:id="rId69"/>
    <p:sldId id="362" r:id="rId70"/>
    <p:sldId id="326" r:id="rId71"/>
    <p:sldId id="327" r:id="rId72"/>
    <p:sldId id="307" r:id="rId73"/>
    <p:sldId id="323" r:id="rId74"/>
    <p:sldId id="269" r:id="rId75"/>
    <p:sldId id="268" r:id="rId76"/>
    <p:sldId id="375" r:id="rId77"/>
    <p:sldId id="378" r:id="rId78"/>
    <p:sldId id="376" r:id="rId79"/>
    <p:sldId id="377" r:id="rId80"/>
    <p:sldId id="379" r:id="rId81"/>
    <p:sldId id="281" r:id="rId82"/>
    <p:sldId id="325" r:id="rId83"/>
    <p:sldId id="368" r:id="rId84"/>
    <p:sldId id="380" r:id="rId85"/>
    <p:sldId id="381" r:id="rId86"/>
    <p:sldId id="382" r:id="rId87"/>
    <p:sldId id="271" r:id="rId88"/>
    <p:sldId id="277" r:id="rId89"/>
    <p:sldId id="274" r:id="rId90"/>
    <p:sldId id="285" r:id="rId91"/>
    <p:sldId id="286" r:id="rId92"/>
    <p:sldId id="287" r:id="rId93"/>
    <p:sldId id="289" r:id="rId94"/>
    <p:sldId id="290" r:id="rId95"/>
    <p:sldId id="292" r:id="rId96"/>
    <p:sldId id="310" r:id="rId97"/>
    <p:sldId id="311" r:id="rId98"/>
    <p:sldId id="278" r:id="rId99"/>
    <p:sldId id="363" r:id="rId100"/>
    <p:sldId id="276"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3" autoAdjust="0"/>
    <p:restoredTop sz="73964" autoAdjust="0"/>
  </p:normalViewPr>
  <p:slideViewPr>
    <p:cSldViewPr snapToGrid="0">
      <p:cViewPr varScale="1">
        <p:scale>
          <a:sx n="54" d="100"/>
          <a:sy n="54" d="100"/>
        </p:scale>
        <p:origin x="636" y="3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0" d="100"/>
        <a:sy n="30" d="100"/>
      </p:scale>
      <p:origin x="0" y="0"/>
    </p:cViewPr>
  </p:sorterViewPr>
  <p:notesViewPr>
    <p:cSldViewPr snapToGrid="0">
      <p:cViewPr varScale="1">
        <p:scale>
          <a:sx n="91" d="100"/>
          <a:sy n="91" d="100"/>
        </p:scale>
        <p:origin x="289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08E4721D-57C1-4399-9159-9C7BDE36902A}" type="datetimeFigureOut">
              <a:rPr kumimoji="1" lang="ja-JP" altLang="en-US" smtClean="0"/>
              <a:t>2019/10/21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30D15E-D56A-4506-B9CC-BFB658BE9819}" type="slidenum">
              <a:rPr kumimoji="1" lang="ja-JP" altLang="en-US" smtClean="0"/>
              <a:t>‹#›</a:t>
            </a:fld>
            <a:endParaRPr kumimoji="1" lang="ja-JP" altLang="en-US"/>
          </a:p>
        </p:txBody>
      </p:sp>
    </p:spTree>
    <p:extLst>
      <p:ext uri="{BB962C8B-B14F-4D97-AF65-F5344CB8AC3E}">
        <p14:creationId xmlns:p14="http://schemas.microsoft.com/office/powerpoint/2010/main" val="107221335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www.pbr-book.org/3ed-2018/Shapes/Managing_Rounding_Error.html" TargetMode="External"/><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jcgt.org/published/0005/02/02/"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スライドはネットで配ります。なので写真は撮らなくても大丈夫です。</a:t>
            </a:r>
            <a:r>
              <a:rPr kumimoji="1" lang="en-US" altLang="ja-JP" dirty="0"/>
              <a:t>PPT</a:t>
            </a:r>
            <a:r>
              <a:rPr kumimoji="1" lang="ja-JP" altLang="en-US" dirty="0"/>
              <a:t>だけはいろんな人が見られるように英語で書いるので、ご了承ください。</a:t>
            </a:r>
            <a:endParaRPr kumimoji="1" lang="en-US" altLang="ja-JP" dirty="0"/>
          </a:p>
          <a:p>
            <a:endParaRPr kumimoji="1" lang="en-US" altLang="ja-JP" dirty="0"/>
          </a:p>
          <a:p>
            <a:r>
              <a:rPr kumimoji="1" lang="ja-JP" altLang="en-US" dirty="0"/>
              <a:t>今日は現在主流となっているアルゴリズム、また知っておいた方が良いと思われるアルゴリズムを中心に紹介します。激辛としましたが、たいして難しくないので、気楽に聞いてください。</a:t>
            </a:r>
            <a:endParaRPr kumimoji="1" lang="en-US" altLang="ja-JP" dirty="0"/>
          </a:p>
          <a:p>
            <a:endParaRPr kumimoji="1" lang="en-US" altLang="ja-JP" dirty="0"/>
          </a:p>
          <a:p>
            <a:r>
              <a:rPr kumimoji="1" lang="ja-JP" altLang="en-US" dirty="0"/>
              <a:t>論文そのままの実装ではなく、どうすれば楽をして同じようなことが出来るか、ということを意識して話をしていきたいと思います。それではよろしくお願いします。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a:t>
            </a:fld>
            <a:endParaRPr kumimoji="1" lang="ja-JP" altLang="en-US"/>
          </a:p>
        </p:txBody>
      </p:sp>
    </p:spTree>
    <p:extLst>
      <p:ext uri="{BB962C8B-B14F-4D97-AF65-F5344CB8AC3E}">
        <p14:creationId xmlns:p14="http://schemas.microsoft.com/office/powerpoint/2010/main" val="2518889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a:t>
            </a:r>
            <a:r>
              <a:rPr kumimoji="1" lang="en-US" altLang="ja-JP" dirty="0"/>
              <a:t>Wide</a:t>
            </a:r>
            <a:r>
              <a:rPr kumimoji="1" lang="ja-JP" altLang="en-US" dirty="0"/>
              <a:t> </a:t>
            </a:r>
            <a:r>
              <a:rPr kumimoji="1" lang="en-US" altLang="ja-JP" dirty="0"/>
              <a:t>BVH</a:t>
            </a:r>
            <a:r>
              <a:rPr kumimoji="1" lang="ja-JP" altLang="en-US" dirty="0"/>
              <a:t>に触れておきます。</a:t>
            </a:r>
            <a:endParaRPr kumimoji="1" lang="en-US" altLang="ja-JP" dirty="0"/>
          </a:p>
          <a:p>
            <a:endParaRPr kumimoji="1" lang="en-US" altLang="ja-JP" dirty="0"/>
          </a:p>
          <a:p>
            <a:r>
              <a:rPr kumimoji="1" lang="ja-JP" altLang="en-US" dirty="0"/>
              <a:t>先のスライドにあったように、標準的な</a:t>
            </a:r>
            <a:r>
              <a:rPr kumimoji="1" lang="en-US" altLang="ja-JP" dirty="0"/>
              <a:t>BVH</a:t>
            </a:r>
            <a:r>
              <a:rPr kumimoji="1" lang="ja-JP" altLang="en-US" dirty="0"/>
              <a:t>は各ノードが</a:t>
            </a:r>
            <a:r>
              <a:rPr kumimoji="1" lang="en-US" altLang="ja-JP" dirty="0"/>
              <a:t>2</a:t>
            </a:r>
            <a:r>
              <a:rPr kumimoji="1" lang="ja-JP" altLang="en-US" dirty="0"/>
              <a:t>つの子を持ちます。</a:t>
            </a:r>
            <a:r>
              <a:rPr kumimoji="1" lang="en-US" altLang="ja-JP" dirty="0"/>
              <a:t>Wide BVH</a:t>
            </a:r>
            <a:r>
              <a:rPr kumimoji="1" lang="ja-JP" altLang="en-US" dirty="0"/>
              <a:t>は各ノードが</a:t>
            </a:r>
            <a:r>
              <a:rPr kumimoji="1" lang="en-US" altLang="ja-JP" dirty="0"/>
              <a:t>4,8,16</a:t>
            </a:r>
            <a:r>
              <a:rPr kumimoji="1" lang="ja-JP" altLang="en-US" dirty="0"/>
              <a:t>といった多くの子を持ちます。こうすることによって</a:t>
            </a:r>
            <a:r>
              <a:rPr kumimoji="1" lang="en-US" altLang="ja-JP" dirty="0"/>
              <a:t>SIMD</a:t>
            </a:r>
            <a:r>
              <a:rPr kumimoji="1" lang="ja-JP" altLang="en-US" dirty="0"/>
              <a:t>の利用率を上げられるというメリットが強調されますが、実は標準的な</a:t>
            </a:r>
            <a:r>
              <a:rPr kumimoji="1" lang="en-US" altLang="ja-JP" dirty="0"/>
              <a:t>BVH</a:t>
            </a:r>
            <a:r>
              <a:rPr kumimoji="1" lang="ja-JP" altLang="en-US" dirty="0"/>
              <a:t>のノードは親のボックスと接している面が多くて、冗長にデータを保持していることが分かります。左の図だと、各ボックスは親と</a:t>
            </a:r>
            <a:r>
              <a:rPr kumimoji="1" lang="en-US" altLang="ja-JP" dirty="0"/>
              <a:t>2</a:t>
            </a:r>
            <a:r>
              <a:rPr kumimoji="1" lang="ja-JP" altLang="en-US" dirty="0"/>
              <a:t>面を共有しているのに対し、右の図では一面しか接していないことが分かります。このように</a:t>
            </a:r>
            <a:r>
              <a:rPr kumimoji="1" lang="en-US" altLang="ja-JP" dirty="0"/>
              <a:t>Wide</a:t>
            </a:r>
            <a:r>
              <a:rPr kumimoji="1" lang="ja-JP" altLang="en-US" dirty="0"/>
              <a:t> </a:t>
            </a:r>
            <a:r>
              <a:rPr kumimoji="1" lang="en-US" altLang="ja-JP" dirty="0"/>
              <a:t>BVH</a:t>
            </a:r>
            <a:r>
              <a:rPr kumimoji="1" lang="ja-JP" altLang="en-US" dirty="0"/>
              <a:t>にすることで重複したデータが減るので、メモリの消費が少なくなり、トラバースステップも減ります。また、</a:t>
            </a:r>
            <a:r>
              <a:rPr kumimoji="1" lang="en-US" altLang="ja-JP" dirty="0"/>
              <a:t>SOA</a:t>
            </a:r>
            <a:r>
              <a:rPr kumimoji="1" lang="ja-JP" altLang="en-US" dirty="0"/>
              <a:t>を利用し、子ノードの</a:t>
            </a:r>
            <a:r>
              <a:rPr kumimoji="1" lang="en-US" altLang="ja-JP" dirty="0"/>
              <a:t>AABB</a:t>
            </a:r>
            <a:r>
              <a:rPr kumimoji="1" lang="ja-JP" altLang="en-US" dirty="0"/>
              <a:t>を連続して保持すろことで、メモリのアクセスパターンを改善することができます。</a:t>
            </a:r>
            <a:br>
              <a:rPr kumimoji="1" lang="en-US" altLang="ja-JP" dirty="0"/>
            </a:b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計算量に関しては、本来</a:t>
            </a:r>
            <a:r>
              <a:rPr kumimoji="1" lang="en-US" altLang="ja-JP" dirty="0"/>
              <a:t>2</a:t>
            </a:r>
            <a:r>
              <a:rPr kumimoji="1" lang="ja-JP" altLang="en-US" dirty="0"/>
              <a:t>分木では、しなくてよかった部分についてもテストする必要が出てくるなど、若干不利な部分もありますが、いまのコンピュータは計算は速く、メモリが遅いため、可能なら常に</a:t>
            </a:r>
            <a:r>
              <a:rPr kumimoji="1" lang="en-US" altLang="ja-JP" dirty="0"/>
              <a:t>Wide</a:t>
            </a:r>
            <a:r>
              <a:rPr kumimoji="1" lang="ja-JP" altLang="en-US" dirty="0"/>
              <a:t> </a:t>
            </a:r>
            <a:r>
              <a:rPr kumimoji="1" lang="en-US" altLang="ja-JP" dirty="0"/>
              <a:t>BVH</a:t>
            </a:r>
            <a:r>
              <a:rPr kumimoji="1" lang="ja-JP" altLang="en-US" dirty="0"/>
              <a:t>を使うべきです。</a:t>
            </a:r>
            <a:r>
              <a:rPr kumimoji="1" lang="en-US" altLang="ja-JP" dirty="0"/>
              <a:t>GPU</a:t>
            </a:r>
            <a:r>
              <a:rPr kumimoji="1" lang="ja-JP" altLang="en-US" dirty="0"/>
              <a:t>でも</a:t>
            </a:r>
            <a:r>
              <a:rPr kumimoji="1" lang="en-US" altLang="ja-JP" dirty="0"/>
              <a:t>Wide</a:t>
            </a:r>
            <a:r>
              <a:rPr kumimoji="1" lang="ja-JP" altLang="en-US" dirty="0"/>
              <a:t> </a:t>
            </a:r>
            <a:r>
              <a:rPr kumimoji="1" lang="en-US" altLang="ja-JP" dirty="0"/>
              <a:t>BVH</a:t>
            </a:r>
            <a:r>
              <a:rPr kumimoji="1" lang="ja-JP" altLang="en-US" dirty="0"/>
              <a:t>の使用で高速化が達成できたというレポートもいくつかあります。本当に速くなるの、と聞かれることがありますが、私の答えは</a:t>
            </a:r>
            <a:r>
              <a:rPr kumimoji="1" lang="en-US" altLang="ja-JP" dirty="0"/>
              <a:t>YES</a:t>
            </a:r>
            <a:r>
              <a:rPr kumimoji="1" lang="ja-JP" altLang="en-US" dirty="0"/>
              <a:t>です。もちろんいくらでも幅を広げればいいわけではありません。</a:t>
            </a:r>
          </a:p>
          <a:p>
            <a:br>
              <a:rPr kumimoji="1" lang="en-US" altLang="ja-JP" dirty="0"/>
            </a:br>
            <a:r>
              <a:rPr kumimoji="1" lang="ja-JP" altLang="en-US" dirty="0"/>
              <a:t>また、</a:t>
            </a:r>
            <a:r>
              <a:rPr kumimoji="1" lang="en-US" altLang="ja-JP" dirty="0"/>
              <a:t>Many</a:t>
            </a:r>
            <a:r>
              <a:rPr kumimoji="1" lang="ja-JP" altLang="en-US" dirty="0"/>
              <a:t> </a:t>
            </a:r>
            <a:r>
              <a:rPr kumimoji="1" lang="en-US" altLang="ja-JP" dirty="0"/>
              <a:t>Lights</a:t>
            </a:r>
            <a:r>
              <a:rPr kumimoji="1" lang="ja-JP" altLang="en-US" dirty="0"/>
              <a:t>の計算でも</a:t>
            </a:r>
            <a:r>
              <a:rPr kumimoji="1" lang="en-US" altLang="ja-JP" dirty="0"/>
              <a:t>Wide BVH</a:t>
            </a:r>
            <a:r>
              <a:rPr kumimoji="1" lang="ja-JP" altLang="en-US" dirty="0"/>
              <a:t>を使うと、副作用的な効果でノイズを減らすことが出来ます。これについては後ほど時間があれば、紹介します。</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a:t>
            </a:fld>
            <a:endParaRPr kumimoji="1" lang="ja-JP" altLang="en-US"/>
          </a:p>
        </p:txBody>
      </p:sp>
    </p:spTree>
    <p:extLst>
      <p:ext uri="{BB962C8B-B14F-4D97-AF65-F5344CB8AC3E}">
        <p14:creationId xmlns:p14="http://schemas.microsoft.com/office/powerpoint/2010/main" val="6674753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大変喜ばしいことに、最近になっても新しいデータ構造が提案されています。</a:t>
            </a:r>
            <a:r>
              <a:rPr kumimoji="1" lang="en-US" altLang="ja-JP" dirty="0"/>
              <a:t>Dual</a:t>
            </a:r>
            <a:r>
              <a:rPr kumimoji="1" lang="ja-JP" altLang="en-US" dirty="0"/>
              <a:t> </a:t>
            </a:r>
            <a:r>
              <a:rPr kumimoji="1" lang="en-US" altLang="ja-JP" dirty="0"/>
              <a:t>Split</a:t>
            </a:r>
            <a:r>
              <a:rPr kumimoji="1" lang="ja-JP" altLang="en-US" dirty="0"/>
              <a:t> </a:t>
            </a:r>
            <a:r>
              <a:rPr kumimoji="1" lang="en-US" altLang="ja-JP" dirty="0"/>
              <a:t>Trees</a:t>
            </a:r>
            <a:r>
              <a:rPr kumimoji="1" lang="ja-JP" altLang="en-US" dirty="0"/>
              <a:t>は先ほど述べたように、親と子のバウンディングボックスが重複した情報を持っていることに着目し、消費メモリとレイと平面の交差判定回数を減らす方法ですが、残念ながら</a:t>
            </a:r>
            <a:r>
              <a:rPr kumimoji="1" lang="en-US" altLang="ja-JP" dirty="0"/>
              <a:t>Wide</a:t>
            </a:r>
            <a:r>
              <a:rPr kumimoji="1" lang="ja-JP" altLang="en-US" dirty="0"/>
              <a:t> </a:t>
            </a:r>
            <a:r>
              <a:rPr kumimoji="1" lang="en-US" altLang="ja-JP" dirty="0"/>
              <a:t>BVH</a:t>
            </a:r>
            <a:r>
              <a:rPr kumimoji="1" lang="ja-JP" altLang="en-US" dirty="0"/>
              <a:t>には使用できません。そもそも</a:t>
            </a:r>
            <a:r>
              <a:rPr kumimoji="1" lang="en-US" altLang="ja-JP" dirty="0"/>
              <a:t>Wide</a:t>
            </a:r>
            <a:r>
              <a:rPr kumimoji="1" lang="ja-JP" altLang="en-US" dirty="0"/>
              <a:t> </a:t>
            </a:r>
            <a:r>
              <a:rPr kumimoji="1" lang="en-US" altLang="ja-JP" dirty="0"/>
              <a:t>BVH</a:t>
            </a:r>
            <a:r>
              <a:rPr kumimoji="1" lang="ja-JP" altLang="en-US" dirty="0"/>
              <a:t>は重複した部分が少ないというのもあり、どの程度発展するかは未知数です。また、</a:t>
            </a:r>
            <a:r>
              <a:rPr kumimoji="1" lang="en-US" altLang="ja-JP" dirty="0"/>
              <a:t>Dynamic</a:t>
            </a:r>
            <a:r>
              <a:rPr kumimoji="1" lang="ja-JP" altLang="en-US" dirty="0"/>
              <a:t>なシーンにも適用しづらいです。</a:t>
            </a:r>
            <a:endParaRPr kumimoji="1" lang="en-US" altLang="ja-JP" dirty="0"/>
          </a:p>
          <a:p>
            <a:endParaRPr kumimoji="1" lang="en-US" altLang="ja-JP" dirty="0"/>
          </a:p>
          <a:p>
            <a:r>
              <a:rPr kumimoji="1" lang="ja-JP" altLang="en-US" dirty="0"/>
              <a:t>２つ目はレイトレーシング以外のタスクに</a:t>
            </a:r>
            <a:r>
              <a:rPr kumimoji="1" lang="en-US" altLang="ja-JP" dirty="0"/>
              <a:t>RTX</a:t>
            </a:r>
            <a:r>
              <a:rPr kumimoji="1" lang="ja-JP" altLang="en-US" dirty="0"/>
              <a:t>を使用しよう、というもので、ある点がどの四面体に入っているか特定する、という問題を扱っています。</a:t>
            </a:r>
            <a:r>
              <a:rPr kumimoji="1" lang="en-US" altLang="ja-JP" dirty="0"/>
              <a:t>GPGPU</a:t>
            </a:r>
            <a:r>
              <a:rPr kumimoji="1" lang="ja-JP" altLang="en-US" dirty="0"/>
              <a:t>がはやった時のように言葉が適切かは分かりませんが、汎用目的</a:t>
            </a:r>
            <a:r>
              <a:rPr kumimoji="1" lang="en-US" altLang="ja-JP" dirty="0"/>
              <a:t>RT</a:t>
            </a:r>
            <a:r>
              <a:rPr kumimoji="1" lang="ja-JP" altLang="en-US" dirty="0"/>
              <a:t> </a:t>
            </a:r>
            <a:r>
              <a:rPr kumimoji="1" lang="en-US" altLang="ja-JP" dirty="0"/>
              <a:t>Cores</a:t>
            </a:r>
            <a:r>
              <a:rPr kumimoji="1" lang="ja-JP" altLang="en-US" dirty="0"/>
              <a:t>のような論文が今後増えてくるのではないでしょうか。</a:t>
            </a:r>
            <a:endParaRPr kumimoji="1" lang="en-US" altLang="ja-JP" dirty="0"/>
          </a:p>
          <a:p>
            <a:endParaRPr kumimoji="1" lang="en-US" altLang="ja-JP" dirty="0"/>
          </a:p>
          <a:p>
            <a:r>
              <a:rPr kumimoji="1" lang="ja-JP" altLang="en-US" dirty="0"/>
              <a:t>最後は私は知らなくて、徳吉さんに教えていただいた論文ですが、エイリアス法の改善、フォレストの効率的な構築方法などが書かれた論文です。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100</a:t>
            </a:fld>
            <a:endParaRPr kumimoji="1" lang="ja-JP" altLang="en-US"/>
          </a:p>
        </p:txBody>
      </p:sp>
    </p:spTree>
    <p:extLst>
      <p:ext uri="{BB962C8B-B14F-4D97-AF65-F5344CB8AC3E}">
        <p14:creationId xmlns:p14="http://schemas.microsoft.com/office/powerpoint/2010/main" val="163675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の構築の仕方は後で紹介するように色々ありますが、いずれにせよ、適当に構築したのでは品質の良い</a:t>
            </a:r>
            <a:r>
              <a:rPr kumimoji="1" lang="en-US" altLang="ja-JP" dirty="0"/>
              <a:t>BVH</a:t>
            </a:r>
            <a:r>
              <a:rPr kumimoji="1" lang="ja-JP" altLang="en-US" dirty="0"/>
              <a:t>を作ることが出来ません。ここでいう品質というのはレイ・トレーシングや後ほど紹介する照明計算でのパフォーマンスに直結します。</a:t>
            </a:r>
            <a:endParaRPr kumimoji="1" lang="en-US" altLang="ja-JP" dirty="0"/>
          </a:p>
          <a:p>
            <a:endParaRPr kumimoji="1" lang="en-US" altLang="ja-JP" dirty="0"/>
          </a:p>
          <a:p>
            <a:r>
              <a:rPr kumimoji="1" lang="ja-JP" altLang="en-US" dirty="0"/>
              <a:t>コスト関数は影計算に特化したものなど、トラバーサルの種類によって最適なものが異なりますが、一般的には</a:t>
            </a:r>
            <a:r>
              <a:rPr kumimoji="1" lang="en-US" altLang="ja-JP" dirty="0"/>
              <a:t>SAH</a:t>
            </a:r>
            <a:r>
              <a:rPr kumimoji="1" lang="ja-JP" altLang="en-US" dirty="0"/>
              <a:t>と呼ばれるものが最もよく利用されます。</a:t>
            </a:r>
            <a:r>
              <a:rPr kumimoji="1" lang="en-US" altLang="ja-JP" dirty="0"/>
              <a:t>EPO</a:t>
            </a:r>
            <a:r>
              <a:rPr kumimoji="1" lang="ja-JP" altLang="en-US" dirty="0"/>
              <a:t>というよりよいものがありますが、その計算自体にコストがかかるためあまり使用されません。</a:t>
            </a:r>
            <a:r>
              <a:rPr kumimoji="1" lang="en-US" altLang="ja-JP" dirty="0"/>
              <a:t>SAH</a:t>
            </a:r>
            <a:r>
              <a:rPr kumimoji="1" lang="ja-JP" altLang="en-US" dirty="0"/>
              <a:t>は簡単に言ってしまうと、ツリーの「ノードが内包するオブジェクトの交差判定コスト」　と　「表面積」を掛け合わせたものの総和で表されます。もちろん、厳密にはノードの</a:t>
            </a:r>
            <a:r>
              <a:rPr kumimoji="1" lang="en-US" altLang="ja-JP" dirty="0"/>
              <a:t>Bounding</a:t>
            </a:r>
            <a:r>
              <a:rPr kumimoji="1" lang="ja-JP" altLang="en-US" dirty="0"/>
              <a:t> </a:t>
            </a:r>
            <a:r>
              <a:rPr kumimoji="1" lang="en-US" altLang="ja-JP" dirty="0"/>
              <a:t>Box</a:t>
            </a:r>
            <a:r>
              <a:rPr kumimoji="1" lang="ja-JP" altLang="en-US" dirty="0"/>
              <a:t>との交差判定コストや、メモリのアクセス時間なども加味する必要があります。</a:t>
            </a:r>
            <a:endParaRPr kumimoji="1" lang="en-US" altLang="ja-JP" dirty="0"/>
          </a:p>
          <a:p>
            <a:endParaRPr kumimoji="1" lang="en-US" altLang="ja-JP" dirty="0"/>
          </a:p>
          <a:p>
            <a:r>
              <a:rPr kumimoji="1" lang="ja-JP" altLang="en-US" dirty="0"/>
              <a:t>また最近はやりのメニーライトの計算では</a:t>
            </a:r>
            <a:r>
              <a:rPr kumimoji="1" lang="en-US" altLang="ja-JP" dirty="0"/>
              <a:t>SAOH</a:t>
            </a:r>
            <a:r>
              <a:rPr kumimoji="1" lang="ja-JP" altLang="en-US" dirty="0"/>
              <a:t>と呼ばれるメトリックが用いられます。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11</a:t>
            </a:fld>
            <a:endParaRPr kumimoji="1" lang="ja-JP" altLang="en-US"/>
          </a:p>
        </p:txBody>
      </p:sp>
    </p:spTree>
    <p:extLst>
      <p:ext uri="{BB962C8B-B14F-4D97-AF65-F5344CB8AC3E}">
        <p14:creationId xmlns:p14="http://schemas.microsoft.com/office/powerpoint/2010/main" val="453624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デバッグや、最適化アルゴリズムが意図したように動作しているか確認するため、どの部分がコストが高いのか可視化してみたい時があります。</a:t>
            </a:r>
            <a:endParaRPr kumimoji="1" lang="en-US" altLang="ja-JP" dirty="0"/>
          </a:p>
          <a:p>
            <a:endParaRPr kumimoji="1" lang="en-US" altLang="ja-JP" dirty="0"/>
          </a:p>
          <a:p>
            <a:r>
              <a:rPr kumimoji="1" lang="ja-JP" altLang="en-US" dirty="0"/>
              <a:t>色々なツリーの可視化の仕方がありますが、ボリュームレンダリングのようにして立体で表示した場合はノード同士の重なりによって見辛いこともあります。その場合は、</a:t>
            </a:r>
            <a:r>
              <a:rPr kumimoji="1" lang="en-US" altLang="ja-JP" dirty="0"/>
              <a:t>Sunburst</a:t>
            </a:r>
            <a:r>
              <a:rPr kumimoji="1" lang="ja-JP" altLang="en-US" dirty="0"/>
              <a:t>チャートをつかって、クリックしたとこの表面積や座標を表示するのも一つの方法です。もちろん他のグラフでもよいので、面白い可視化が出来たらぜひシェアしてください。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12</a:t>
            </a:fld>
            <a:endParaRPr kumimoji="1" lang="ja-JP" altLang="en-US"/>
          </a:p>
        </p:txBody>
      </p:sp>
    </p:spTree>
    <p:extLst>
      <p:ext uri="{BB962C8B-B14F-4D97-AF65-F5344CB8AC3E}">
        <p14:creationId xmlns:p14="http://schemas.microsoft.com/office/powerpoint/2010/main" val="2364823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本題に入りたいと思います。まずは構築方法です。構築方法は大まかにトップダウンとボトムアップに分けられますが、両者を混ぜたハイブリッドな手法も存在します。今日は時間が限られていますので、トップダウン、ボトムアップそれぞれひとつづつ、よく使われているものを詳細にみていこう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13</a:t>
            </a:fld>
            <a:endParaRPr kumimoji="1" lang="ja-JP" altLang="en-US"/>
          </a:p>
        </p:txBody>
      </p:sp>
    </p:spTree>
    <p:extLst>
      <p:ext uri="{BB962C8B-B14F-4D97-AF65-F5344CB8AC3E}">
        <p14:creationId xmlns:p14="http://schemas.microsoft.com/office/powerpoint/2010/main" val="4205137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トップダウン型の構築は入力されたプリミティブなどのグループを</a:t>
            </a:r>
            <a:r>
              <a:rPr kumimoji="1" lang="en-US" altLang="ja-JP" dirty="0"/>
              <a:t>2</a:t>
            </a:r>
            <a:r>
              <a:rPr kumimoji="1" lang="ja-JP" altLang="en-US" dirty="0"/>
              <a:t>つ以上のサブグループに分割していく形で行われます。一般的には非常に高品質のツリーを作ることができ、</a:t>
            </a:r>
            <a:r>
              <a:rPr kumimoji="1" lang="en-US" altLang="ja-JP" dirty="0"/>
              <a:t>BVH</a:t>
            </a:r>
            <a:r>
              <a:rPr kumimoji="1" lang="ja-JP" altLang="en-US" dirty="0"/>
              <a:t>の場合は</a:t>
            </a:r>
            <a:r>
              <a:rPr kumimoji="1" lang="en-US" altLang="ja-JP" dirty="0"/>
              <a:t>Binning</a:t>
            </a:r>
            <a:r>
              <a:rPr kumimoji="1" lang="ja-JP" altLang="en-US" dirty="0"/>
              <a:t>と</a:t>
            </a:r>
            <a:r>
              <a:rPr kumimoji="1" lang="en-US" altLang="ja-JP" dirty="0"/>
              <a:t>Full</a:t>
            </a:r>
            <a:r>
              <a:rPr kumimoji="1" lang="ja-JP" altLang="en-US" dirty="0"/>
              <a:t> </a:t>
            </a:r>
            <a:r>
              <a:rPr kumimoji="1" lang="en-US" altLang="ja-JP" dirty="0"/>
              <a:t>Sweep</a:t>
            </a:r>
            <a:r>
              <a:rPr kumimoji="1" lang="ja-JP" altLang="en-US" dirty="0"/>
              <a:t>の２つが良く用いられます。</a:t>
            </a:r>
            <a:br>
              <a:rPr kumimoji="1" lang="en-US" altLang="ja-JP" dirty="0"/>
            </a:br>
            <a:endParaRPr kumimoji="1" lang="en-US" altLang="ja-JP" dirty="0"/>
          </a:p>
          <a:p>
            <a:r>
              <a:rPr kumimoji="1" lang="ja-JP" altLang="en-US" dirty="0"/>
              <a:t>分割の仕方はオブジェクトの重複を許さない</a:t>
            </a:r>
            <a:r>
              <a:rPr kumimoji="1" lang="en-US" altLang="ja-JP" dirty="0"/>
              <a:t>object partitioning</a:t>
            </a:r>
            <a:r>
              <a:rPr kumimoji="1" lang="ja-JP" altLang="en-US" dirty="0"/>
              <a:t>と重複を許す</a:t>
            </a:r>
            <a:r>
              <a:rPr kumimoji="1" lang="en-US" altLang="ja-JP" dirty="0"/>
              <a:t>spatial partitioning</a:t>
            </a:r>
            <a:r>
              <a:rPr kumimoji="1" lang="ja-JP" altLang="en-US" dirty="0"/>
              <a:t>の２種類がありますが、どちらにもメリット、デメリットがあります。</a:t>
            </a:r>
            <a:r>
              <a:rPr kumimoji="1" lang="en-US" altLang="ja-JP" dirty="0"/>
              <a:t>Object</a:t>
            </a:r>
            <a:r>
              <a:rPr kumimoji="1" lang="ja-JP" altLang="en-US" dirty="0"/>
              <a:t>の重複を許さない場合は必要な</a:t>
            </a:r>
            <a:r>
              <a:rPr kumimoji="1" lang="en-US" altLang="ja-JP" dirty="0"/>
              <a:t>BVH</a:t>
            </a:r>
            <a:r>
              <a:rPr kumimoji="1" lang="ja-JP" altLang="en-US" dirty="0"/>
              <a:t>のノードの数が事前にわかるので、ハードウェアなどで実装するときには都合が良いです。重複を許す場合は高速なトラバースが可能になりますが、いたずらにメモリを消費してしまうのを防ぐために、どのくらい重複を許すか事前にバジェットを設定して、上限を固定しておく必要があります。</a:t>
            </a:r>
            <a:br>
              <a:rPr kumimoji="1" lang="en-US" altLang="ja-JP" dirty="0"/>
            </a:br>
            <a:endParaRPr kumimoji="1" lang="en-US" altLang="ja-JP" dirty="0"/>
          </a:p>
          <a:p>
            <a:r>
              <a:rPr kumimoji="1" lang="ja-JP" altLang="en-US" dirty="0"/>
              <a:t>違った見方をすれば、</a:t>
            </a:r>
            <a:r>
              <a:rPr kumimoji="1" lang="en-US" altLang="ja-JP" dirty="0"/>
              <a:t>Object partitioning</a:t>
            </a:r>
            <a:r>
              <a:rPr kumimoji="1" lang="ja-JP" altLang="en-US" dirty="0"/>
              <a:t>はノードの</a:t>
            </a:r>
            <a:r>
              <a:rPr kumimoji="1" lang="en-US" altLang="ja-JP" dirty="0"/>
              <a:t>Bounding</a:t>
            </a:r>
            <a:r>
              <a:rPr kumimoji="1" lang="ja-JP" altLang="en-US" dirty="0"/>
              <a:t> </a:t>
            </a:r>
            <a:r>
              <a:rPr kumimoji="1" lang="en-US" altLang="ja-JP" dirty="0"/>
              <a:t>Box</a:t>
            </a:r>
            <a:r>
              <a:rPr kumimoji="1" lang="ja-JP" altLang="en-US" dirty="0"/>
              <a:t>同士が重なる、すなわち空間的な重なりが発生します。そのため、近い順にレイのトラバースを行ってリーフノードで何かにヒットしてもトラバースを終えることが出来ません。しかし、</a:t>
            </a:r>
            <a:r>
              <a:rPr kumimoji="1" lang="en-US" altLang="ja-JP" dirty="0"/>
              <a:t>Spatial Splitting</a:t>
            </a:r>
            <a:r>
              <a:rPr kumimoji="1" lang="ja-JP" altLang="en-US" dirty="0"/>
              <a:t>の場合はそういった重なりは発生しないため、レイは何かにヒットしたら即座にトラバースを終えることが出来ます。</a:t>
            </a:r>
            <a:endParaRPr kumimoji="1" lang="en-US" altLang="ja-JP" dirty="0"/>
          </a:p>
          <a:p>
            <a:endParaRPr kumimoji="1" lang="en-US" altLang="ja-JP" dirty="0"/>
          </a:p>
          <a:p>
            <a:r>
              <a:rPr kumimoji="1" lang="ja-JP" altLang="en-US" dirty="0"/>
              <a:t>どちらがよいか、というのは現状</a:t>
            </a:r>
            <a:r>
              <a:rPr kumimoji="1" lang="en-US" altLang="ja-JP" dirty="0"/>
              <a:t>Object partitioning</a:t>
            </a:r>
            <a:r>
              <a:rPr kumimoji="1" lang="ja-JP" altLang="en-US" dirty="0"/>
              <a:t>に分があるようです。というのも、プロダクションレベルのアセットではある程度メッシュが均等に細かくテッセレーションされているため、ノードの重なりというのはそれほど大きくならないためです。また</a:t>
            </a:r>
            <a:r>
              <a:rPr kumimoji="1" lang="en-US" altLang="ja-JP" dirty="0"/>
              <a:t>Object partitioning</a:t>
            </a:r>
            <a:r>
              <a:rPr kumimoji="1" lang="ja-JP" altLang="en-US" dirty="0"/>
              <a:t>の場合モーションブラーの実装もシンプルに保つことが出来ます。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14</a:t>
            </a:fld>
            <a:endParaRPr kumimoji="1" lang="ja-JP" altLang="en-US"/>
          </a:p>
        </p:txBody>
      </p:sp>
    </p:spTree>
    <p:extLst>
      <p:ext uri="{BB962C8B-B14F-4D97-AF65-F5344CB8AC3E}">
        <p14:creationId xmlns:p14="http://schemas.microsoft.com/office/powerpoint/2010/main" val="28216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構築の並列化は少し工夫が必要で、トップレベルに近い時にはプリミティブの数が多いので、プリミティブ単位で並列処理を行う必要があります。分割統治法、それから</a:t>
            </a:r>
            <a:r>
              <a:rPr kumimoji="1" lang="en-US" altLang="ja-JP" dirty="0"/>
              <a:t>C++</a:t>
            </a:r>
            <a:r>
              <a:rPr kumimoji="1" lang="ja-JP" altLang="en-US" dirty="0"/>
              <a:t>だと</a:t>
            </a:r>
            <a:r>
              <a:rPr kumimoji="1" lang="en-US" altLang="ja-JP" dirty="0"/>
              <a:t>std::</a:t>
            </a:r>
            <a:r>
              <a:rPr kumimoji="1" lang="en-US" altLang="ja-JP" dirty="0" err="1"/>
              <a:t>for_each</a:t>
            </a:r>
            <a:r>
              <a:rPr kumimoji="1" lang="ja-JP" altLang="en-US" dirty="0"/>
              <a:t>や</a:t>
            </a:r>
            <a:r>
              <a:rPr kumimoji="1" lang="en-US" altLang="ja-JP" dirty="0"/>
              <a:t>std::partition</a:t>
            </a:r>
            <a:r>
              <a:rPr kumimoji="1" lang="ja-JP" altLang="en-US" dirty="0"/>
              <a:t>を使うことで簡単に処理の並列化を行うことが出来ます。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分割が進んで、サブツリーの数が増えてきたら、サブツリー単位で並列処理を行う方が効率が良いです。途中では、プリミティブ単位での並列処理と、サブツリー単位の並列処理が混ざります。サブツリーの構築は再帰処理で簡単に書くことが出来ますが、もちろん再帰で書かなければならないということはありません。</a:t>
            </a:r>
            <a:endParaRPr kumimoji="1" lang="en-US" altLang="ja-JP" dirty="0"/>
          </a:p>
          <a:p>
            <a:endParaRPr kumimoji="1" lang="en-US" altLang="ja-JP" dirty="0"/>
          </a:p>
          <a:p>
            <a:r>
              <a:rPr kumimoji="1" lang="ja-JP" altLang="en-US" dirty="0"/>
              <a:t>タスク管理を行う必要が出てきますが、サンプルコードを置いてあるので、興味がある人は見てみてください。タスクの終了は全てのプリミティブが処理されたらという条件を使うとバグの生じにくいきれいなコードを書くことが出来ますが、このマシンでテストした限りでは</a:t>
            </a:r>
            <a:r>
              <a:rPr kumimoji="1" lang="en-US" altLang="ja-JP" dirty="0"/>
              <a:t>Active</a:t>
            </a:r>
            <a:r>
              <a:rPr kumimoji="1" lang="ja-JP" altLang="en-US" dirty="0"/>
              <a:t>なスレッドの数を管理して終了の判定を行った方が高速になりました。様々な方法が考えられるので工夫してみて下さい。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15</a:t>
            </a:fld>
            <a:endParaRPr kumimoji="1" lang="ja-JP" altLang="en-US"/>
          </a:p>
        </p:txBody>
      </p:sp>
    </p:spTree>
    <p:extLst>
      <p:ext uri="{BB962C8B-B14F-4D97-AF65-F5344CB8AC3E}">
        <p14:creationId xmlns:p14="http://schemas.microsoft.com/office/powerpoint/2010/main" val="2052490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まずは、トップダウンの構築で現在おそらく最も広く使われているであろう</a:t>
            </a:r>
            <a:r>
              <a:rPr kumimoji="1" lang="en-US" altLang="ja-JP" dirty="0"/>
              <a:t>Binning</a:t>
            </a:r>
            <a:r>
              <a:rPr kumimoji="1" lang="ja-JP" altLang="en-US" dirty="0"/>
              <a:t>と呼ばれる方法について紹介します。</a:t>
            </a:r>
            <a:r>
              <a:rPr kumimoji="1" lang="en-US" altLang="ja-JP" dirty="0"/>
              <a:t>Binnig</a:t>
            </a:r>
            <a:r>
              <a:rPr kumimoji="1" lang="ja-JP" altLang="en-US" dirty="0"/>
              <a:t>は</a:t>
            </a:r>
            <a:r>
              <a:rPr kumimoji="1" lang="en-US" altLang="ja-JP" dirty="0"/>
              <a:t>Full</a:t>
            </a:r>
            <a:r>
              <a:rPr kumimoji="1" lang="ja-JP" altLang="en-US" dirty="0"/>
              <a:t> </a:t>
            </a:r>
            <a:r>
              <a:rPr kumimoji="1" lang="en-US" altLang="ja-JP" dirty="0"/>
              <a:t>Sweep</a:t>
            </a:r>
            <a:r>
              <a:rPr kumimoji="1" lang="ja-JP" altLang="en-US" dirty="0"/>
              <a:t>と呼ばれる方法の近似ですが、高速に動作し、十分に質の良い</a:t>
            </a:r>
            <a:r>
              <a:rPr kumimoji="1" lang="en-US" altLang="ja-JP" dirty="0"/>
              <a:t>BVH</a:t>
            </a:r>
            <a:r>
              <a:rPr kumimoji="1" lang="ja-JP" altLang="en-US" dirty="0"/>
              <a:t>を作ることが出来ます。Ｎ個のプリミティブを２つのグループに分ける方法は、ざっくり２</a:t>
            </a:r>
            <a:r>
              <a:rPr kumimoji="1" lang="en-US" altLang="ja-JP" dirty="0"/>
              <a:t>^N</a:t>
            </a:r>
            <a:r>
              <a:rPr kumimoji="1" lang="ja-JP" altLang="en-US" dirty="0"/>
              <a:t>ありますが、それらすべてを試して</a:t>
            </a:r>
            <a:r>
              <a:rPr kumimoji="1" lang="en-US" altLang="ja-JP" dirty="0"/>
              <a:t>SAH</a:t>
            </a:r>
            <a:r>
              <a:rPr kumimoji="1" lang="ja-JP" altLang="en-US" dirty="0"/>
              <a:t>が最小になるものを探す、というのは現実的ではありません。</a:t>
            </a:r>
            <a:r>
              <a:rPr kumimoji="1" lang="en-US" altLang="ja-JP" dirty="0"/>
              <a:t>Binning</a:t>
            </a:r>
            <a:r>
              <a:rPr kumimoji="1" lang="ja-JP" altLang="en-US" dirty="0"/>
              <a:t>では限られた位置でのみ</a:t>
            </a:r>
            <a:r>
              <a:rPr kumimoji="1" lang="en-US" altLang="ja-JP" dirty="0"/>
              <a:t>SAH</a:t>
            </a:r>
            <a:r>
              <a:rPr kumimoji="1" lang="ja-JP" altLang="en-US" dirty="0"/>
              <a:t>を評価し、分割位置を決定します。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16</a:t>
            </a:fld>
            <a:endParaRPr kumimoji="1" lang="ja-JP" altLang="en-US"/>
          </a:p>
        </p:txBody>
      </p:sp>
    </p:spTree>
    <p:extLst>
      <p:ext uri="{BB962C8B-B14F-4D97-AF65-F5344CB8AC3E}">
        <p14:creationId xmlns:p14="http://schemas.microsoft.com/office/powerpoint/2010/main" val="4180377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まず気を付けてほしいのが、構築にはプリミティブのバウンディングボックスだけではなくて</a:t>
            </a:r>
            <a:r>
              <a:rPr kumimoji="1" lang="en-US" altLang="ja-JP" dirty="0"/>
              <a:t>Centroid</a:t>
            </a:r>
            <a:r>
              <a:rPr kumimoji="1" lang="ja-JP" altLang="en-US" dirty="0"/>
              <a:t> </a:t>
            </a:r>
            <a:r>
              <a:rPr kumimoji="1" lang="en-US" altLang="ja-JP" dirty="0"/>
              <a:t>Bound</a:t>
            </a:r>
            <a:r>
              <a:rPr kumimoji="1" lang="ja-JP" altLang="en-US" dirty="0"/>
              <a:t>と呼ぶ、各プリミティブの重心を含むバウンディングボックス、の</a:t>
            </a:r>
            <a:r>
              <a:rPr kumimoji="1" lang="en-US" altLang="ja-JP" dirty="0"/>
              <a:t>2</a:t>
            </a:r>
            <a:r>
              <a:rPr kumimoji="1" lang="ja-JP" altLang="en-US" dirty="0"/>
              <a:t>種類を使用するというところです。</a:t>
            </a:r>
            <a:endParaRPr kumimoji="1" lang="en-US" altLang="ja-JP" dirty="0"/>
          </a:p>
          <a:p>
            <a:endParaRPr kumimoji="1" lang="en-US" altLang="ja-JP" dirty="0"/>
          </a:p>
          <a:p>
            <a:r>
              <a:rPr kumimoji="1" lang="ja-JP" altLang="en-US" dirty="0"/>
              <a:t>この</a:t>
            </a:r>
            <a:r>
              <a:rPr kumimoji="1" lang="en-US" altLang="ja-JP" dirty="0"/>
              <a:t>Centroid</a:t>
            </a:r>
            <a:r>
              <a:rPr kumimoji="1" lang="ja-JP" altLang="en-US" dirty="0"/>
              <a:t> </a:t>
            </a:r>
            <a:r>
              <a:rPr kumimoji="1" lang="en-US" altLang="ja-JP" dirty="0"/>
              <a:t>Bound</a:t>
            </a:r>
            <a:r>
              <a:rPr kumimoji="1" lang="ja-JP" altLang="en-US" dirty="0"/>
              <a:t>を８や</a:t>
            </a:r>
            <a:r>
              <a:rPr kumimoji="1" lang="en-US" altLang="ja-JP" dirty="0"/>
              <a:t>16</a:t>
            </a:r>
            <a:r>
              <a:rPr kumimoji="1" lang="ja-JP" altLang="en-US" dirty="0"/>
              <a:t>といった一定数に分割します。浅い部分では</a:t>
            </a:r>
            <a:r>
              <a:rPr kumimoji="1" lang="en-US" altLang="ja-JP" dirty="0"/>
              <a:t>16</a:t>
            </a:r>
            <a:r>
              <a:rPr kumimoji="1" lang="ja-JP" altLang="en-US" dirty="0"/>
              <a:t>、深い部分では</a:t>
            </a:r>
            <a:r>
              <a:rPr kumimoji="1" lang="en-US" altLang="ja-JP" dirty="0"/>
              <a:t>8</a:t>
            </a:r>
            <a:r>
              <a:rPr kumimoji="1" lang="ja-JP" altLang="en-US" dirty="0"/>
              <a:t>といったように、深さによって分割数を変えても構いませんが、変えても経験的にはトラバーサルのパフォーマンスに劇的な変化はありません。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17</a:t>
            </a:fld>
            <a:endParaRPr kumimoji="1" lang="ja-JP" altLang="en-US"/>
          </a:p>
        </p:txBody>
      </p:sp>
    </p:spTree>
    <p:extLst>
      <p:ext uri="{BB962C8B-B14F-4D97-AF65-F5344CB8AC3E}">
        <p14:creationId xmlns:p14="http://schemas.microsoft.com/office/powerpoint/2010/main" val="765756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ここではビンの分割数を</a:t>
            </a:r>
            <a:r>
              <a:rPr kumimoji="1" lang="en-US" altLang="ja-JP" dirty="0"/>
              <a:t>8</a:t>
            </a:r>
            <a:r>
              <a:rPr kumimoji="1" lang="ja-JP" altLang="en-US" dirty="0"/>
              <a:t>にして具体的に見てみましょう。</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繰り返しますが、ビンは</a:t>
            </a:r>
            <a:r>
              <a:rPr kumimoji="1" lang="en-US" altLang="ja-JP" dirty="0"/>
              <a:t>AABB</a:t>
            </a:r>
            <a:r>
              <a:rPr kumimoji="1" lang="ja-JP" altLang="en-US" dirty="0"/>
              <a:t>を均等に分割したものではなくて、</a:t>
            </a:r>
            <a:r>
              <a:rPr kumimoji="1" lang="en-US" altLang="ja-JP" dirty="0"/>
              <a:t>Centroid</a:t>
            </a:r>
            <a:r>
              <a:rPr kumimoji="1" lang="ja-JP" altLang="en-US" dirty="0"/>
              <a:t> </a:t>
            </a:r>
            <a:r>
              <a:rPr kumimoji="1" lang="en-US" altLang="ja-JP" dirty="0"/>
              <a:t>Bound</a:t>
            </a:r>
            <a:r>
              <a:rPr kumimoji="1" lang="ja-JP" altLang="en-US" dirty="0"/>
              <a:t>を分割したものであることに注意してください。こうすることで安定して</a:t>
            </a:r>
            <a:r>
              <a:rPr kumimoji="1" lang="en-US" altLang="ja-JP" dirty="0"/>
              <a:t>BVH</a:t>
            </a:r>
            <a:r>
              <a:rPr kumimoji="1" lang="ja-JP" altLang="en-US" dirty="0"/>
              <a:t>を構築することが出来ます。各ビンは、そのビンに入ってきたプリミティブの数と、入ってきたプリミティブを全て覆う</a:t>
            </a:r>
            <a:r>
              <a:rPr kumimoji="1" lang="en-US" altLang="ja-JP" dirty="0"/>
              <a:t>AABB</a:t>
            </a:r>
            <a:r>
              <a:rPr kumimoji="1" lang="ja-JP" altLang="en-US" dirty="0"/>
              <a:t>を持ちます。重心の</a:t>
            </a:r>
            <a:r>
              <a:rPr kumimoji="1" lang="en-US" altLang="ja-JP" dirty="0"/>
              <a:t>Centroid</a:t>
            </a:r>
            <a:r>
              <a:rPr kumimoji="1" lang="ja-JP" altLang="en-US" dirty="0"/>
              <a:t>　</a:t>
            </a:r>
            <a:r>
              <a:rPr kumimoji="1" lang="en-US" altLang="ja-JP" dirty="0"/>
              <a:t>Bound</a:t>
            </a:r>
            <a:r>
              <a:rPr kumimoji="1" lang="ja-JP" altLang="en-US" dirty="0"/>
              <a:t>におけるの相対的な位置から、各プリミティブがどのビンに入るかは簡単にわかります。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この方法では</a:t>
            </a:r>
            <a:r>
              <a:rPr kumimoji="1" lang="en-US" altLang="ja-JP" dirty="0"/>
              <a:t>SAH</a:t>
            </a:r>
            <a:r>
              <a:rPr kumimoji="1" lang="ja-JP" altLang="en-US" dirty="0"/>
              <a:t>が最小になる分割位置を見つけるため、ビンを左から、右から、もう一度左</a:t>
            </a:r>
            <a:r>
              <a:rPr kumimoji="1" lang="en-US" altLang="ja-JP" dirty="0"/>
              <a:t>(</a:t>
            </a:r>
            <a:r>
              <a:rPr kumimoji="1" lang="ja-JP" altLang="en-US" dirty="0"/>
              <a:t>あるいは右</a:t>
            </a:r>
            <a:r>
              <a:rPr kumimoji="1" lang="en-US" altLang="ja-JP" dirty="0"/>
              <a:t>)</a:t>
            </a:r>
            <a:r>
              <a:rPr kumimoji="1" lang="ja-JP" altLang="en-US" dirty="0"/>
              <a:t>からと</a:t>
            </a:r>
            <a:r>
              <a:rPr kumimoji="1" lang="en-US" altLang="ja-JP" dirty="0"/>
              <a:t>3</a:t>
            </a:r>
            <a:r>
              <a:rPr kumimoji="1" lang="ja-JP" altLang="en-US" dirty="0"/>
              <a:t>回スキャンします。</a:t>
            </a:r>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18</a:t>
            </a:fld>
            <a:endParaRPr kumimoji="1" lang="ja-JP" altLang="en-US"/>
          </a:p>
        </p:txBody>
      </p:sp>
    </p:spTree>
    <p:extLst>
      <p:ext uri="{BB962C8B-B14F-4D97-AF65-F5344CB8AC3E}">
        <p14:creationId xmlns:p14="http://schemas.microsoft.com/office/powerpoint/2010/main" val="2111941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最初のパスでは</a:t>
            </a:r>
            <a:r>
              <a:rPr kumimoji="1" lang="en-US" altLang="ja-JP" dirty="0"/>
              <a:t>Bin</a:t>
            </a:r>
            <a:r>
              <a:rPr kumimoji="1" lang="ja-JP" altLang="en-US" dirty="0"/>
              <a:t>を左から右にスキャンします。</a:t>
            </a:r>
            <a:endParaRPr kumimoji="1" lang="en-US" altLang="ja-JP" dirty="0"/>
          </a:p>
          <a:p>
            <a:endParaRPr kumimoji="1" lang="en-US" altLang="ja-JP" dirty="0"/>
          </a:p>
          <a:p>
            <a:r>
              <a:rPr kumimoji="1" lang="ja-JP" altLang="en-US" dirty="0"/>
              <a:t>プリミティブはある境界（ここでは緑で表されたもの）で左のグループに属するものと右のグループに属するもの、とに分けます。明るい三角形は左側に属するものを表していて、暗い三角形は右側に属するものを表しています。</a:t>
            </a:r>
            <a:endParaRPr kumimoji="1" lang="en-US" altLang="ja-JP" dirty="0"/>
          </a:p>
          <a:p>
            <a:endParaRPr kumimoji="1" lang="en-US" altLang="ja-JP" dirty="0"/>
          </a:p>
          <a:p>
            <a:r>
              <a:rPr kumimoji="1" lang="ja-JP" altLang="en-US" dirty="0"/>
              <a:t>仮にこの位置で分割したとき、左のグループには１つの三角形、右には</a:t>
            </a:r>
            <a:r>
              <a:rPr kumimoji="1" lang="en-US" altLang="ja-JP" dirty="0"/>
              <a:t>5</a:t>
            </a:r>
            <a:r>
              <a:rPr kumimoji="1" lang="ja-JP" altLang="en-US" dirty="0"/>
              <a:t>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19</a:t>
            </a:fld>
            <a:endParaRPr kumimoji="1" lang="ja-JP" altLang="en-US"/>
          </a:p>
        </p:txBody>
      </p:sp>
    </p:spTree>
    <p:extLst>
      <p:ext uri="{BB962C8B-B14F-4D97-AF65-F5344CB8AC3E}">
        <p14:creationId xmlns:p14="http://schemas.microsoft.com/office/powerpoint/2010/main" val="4257513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タイトルはレイトレーシングのデータ構造を極めるとしましたが、いまは</a:t>
            </a:r>
            <a:r>
              <a:rPr kumimoji="1" lang="en-US" altLang="ja-JP" dirty="0"/>
              <a:t>BVH</a:t>
            </a:r>
            <a:r>
              <a:rPr kumimoji="1" lang="ja-JP" altLang="en-US" dirty="0"/>
              <a:t>が主流なので</a:t>
            </a:r>
            <a:r>
              <a:rPr kumimoji="1" lang="en-US" altLang="ja-JP" dirty="0"/>
              <a:t>Bounding Volume Hierarchy</a:t>
            </a:r>
            <a:r>
              <a:rPr kumimoji="1" lang="ja-JP" altLang="en-US" dirty="0"/>
              <a:t>とすべきだったかもしれません。</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a:t>
            </a:fld>
            <a:endParaRPr kumimoji="1" lang="ja-JP" altLang="en-US"/>
          </a:p>
        </p:txBody>
      </p:sp>
    </p:spTree>
    <p:extLst>
      <p:ext uri="{BB962C8B-B14F-4D97-AF65-F5344CB8AC3E}">
        <p14:creationId xmlns:p14="http://schemas.microsoft.com/office/powerpoint/2010/main" val="190097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各ビンは自身の値を右隣りのビンの値に足していきます。今は左から走査しているので当然右に行くほど値が大きくなります。また、同じように右隣のビンの</a:t>
            </a:r>
            <a:r>
              <a:rPr kumimoji="1" lang="en-US" altLang="ja-JP" dirty="0"/>
              <a:t>AABB</a:t>
            </a:r>
            <a:r>
              <a:rPr kumimoji="1" lang="ja-JP" altLang="en-US" dirty="0"/>
              <a:t>を左側の</a:t>
            </a:r>
            <a:r>
              <a:rPr kumimoji="1" lang="en-US" altLang="ja-JP" dirty="0"/>
              <a:t>AABB</a:t>
            </a:r>
            <a:r>
              <a:rPr kumimoji="1" lang="ja-JP" altLang="en-US" dirty="0"/>
              <a:t>が含まれるように拡大します。</a:t>
            </a:r>
            <a:r>
              <a:rPr kumimoji="1" lang="en-US" altLang="ja-JP" dirty="0"/>
              <a:t>Summed</a:t>
            </a:r>
            <a:r>
              <a:rPr kumimoji="1" lang="ja-JP" altLang="en-US" dirty="0"/>
              <a:t> </a:t>
            </a:r>
            <a:r>
              <a:rPr kumimoji="1" lang="en-US" altLang="ja-JP" dirty="0"/>
              <a:t>Area</a:t>
            </a:r>
            <a:r>
              <a:rPr kumimoji="1" lang="ja-JP" altLang="en-US" dirty="0"/>
              <a:t> </a:t>
            </a:r>
            <a:r>
              <a:rPr kumimoji="1" lang="en-US" altLang="ja-JP" dirty="0"/>
              <a:t>Table</a:t>
            </a:r>
            <a:r>
              <a:rPr kumimoji="1" lang="ja-JP" altLang="en-US" dirty="0"/>
              <a:t>をイメージしてもらうと分かり易いと思います。</a:t>
            </a:r>
            <a:endParaRPr kumimoji="1" lang="en-US" altLang="ja-JP" dirty="0"/>
          </a:p>
          <a:p>
            <a:endParaRPr kumimoji="1" lang="en-US" altLang="ja-JP" dirty="0"/>
          </a:p>
          <a:p>
            <a:r>
              <a:rPr kumimoji="1" lang="ja-JP" altLang="en-US" dirty="0"/>
              <a:t>ですので、ビンの</a:t>
            </a:r>
            <a:r>
              <a:rPr kumimoji="1" lang="en-US" altLang="ja-JP" dirty="0"/>
              <a:t>AABB</a:t>
            </a:r>
            <a:r>
              <a:rPr kumimoji="1" lang="ja-JP" altLang="en-US" dirty="0"/>
              <a:t>は右に行くほど大きくなっていきます。先ほどと同様、仮にここで分割したとき、左のグループには</a:t>
            </a:r>
            <a:r>
              <a:rPr kumimoji="1" lang="en-US" altLang="ja-JP" dirty="0"/>
              <a:t>2</a:t>
            </a:r>
            <a:r>
              <a:rPr kumimoji="1" lang="ja-JP" altLang="en-US" dirty="0"/>
              <a:t>つの三角形、右には４つの三角形が所属します。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20</a:t>
            </a:fld>
            <a:endParaRPr kumimoji="1" lang="ja-JP" altLang="en-US"/>
          </a:p>
        </p:txBody>
      </p:sp>
    </p:spTree>
    <p:extLst>
      <p:ext uri="{BB962C8B-B14F-4D97-AF65-F5344CB8AC3E}">
        <p14:creationId xmlns:p14="http://schemas.microsoft.com/office/powerpoint/2010/main" val="2066473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同じように、ここで分割したときには、左のグループには４つの三角形、右には２つの三角形が所属します。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21</a:t>
            </a:fld>
            <a:endParaRPr kumimoji="1" lang="ja-JP" altLang="en-US"/>
          </a:p>
        </p:txBody>
      </p:sp>
    </p:spTree>
    <p:extLst>
      <p:ext uri="{BB962C8B-B14F-4D97-AF65-F5344CB8AC3E}">
        <p14:creationId xmlns:p14="http://schemas.microsoft.com/office/powerpoint/2010/main" val="1594965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ここまでくると右への走査は終了です。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22</a:t>
            </a:fld>
            <a:endParaRPr kumimoji="1" lang="ja-JP" altLang="en-US"/>
          </a:p>
        </p:txBody>
      </p:sp>
    </p:spTree>
    <p:extLst>
      <p:ext uri="{BB962C8B-B14F-4D97-AF65-F5344CB8AC3E}">
        <p14:creationId xmlns:p14="http://schemas.microsoft.com/office/powerpoint/2010/main" val="3258104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注意ですが、ここは</a:t>
            </a:r>
            <a:r>
              <a:rPr kumimoji="1" lang="en-US" altLang="ja-JP" dirty="0"/>
              <a:t>Split</a:t>
            </a:r>
            <a:r>
              <a:rPr kumimoji="1" lang="ja-JP" altLang="en-US" dirty="0"/>
              <a:t>する際の候補には入りません。全部のプリミティブがが左側に属してしまい、分割する意味がないからです。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23</a:t>
            </a:fld>
            <a:endParaRPr kumimoji="1" lang="ja-JP" altLang="en-US"/>
          </a:p>
        </p:txBody>
      </p:sp>
    </p:spTree>
    <p:extLst>
      <p:ext uri="{BB962C8B-B14F-4D97-AF65-F5344CB8AC3E}">
        <p14:creationId xmlns:p14="http://schemas.microsoft.com/office/powerpoint/2010/main" val="40371564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同様に、こっちの端も候補には入りません。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24</a:t>
            </a:fld>
            <a:endParaRPr kumimoji="1" lang="ja-JP" altLang="en-US"/>
          </a:p>
        </p:txBody>
      </p:sp>
    </p:spTree>
    <p:extLst>
      <p:ext uri="{BB962C8B-B14F-4D97-AF65-F5344CB8AC3E}">
        <p14:creationId xmlns:p14="http://schemas.microsoft.com/office/powerpoint/2010/main" val="2202550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ここまでで、どこで分割した場合、右と左に属する三角形</a:t>
            </a:r>
            <a:r>
              <a:rPr kumimoji="1" lang="ja-JP" altLang="en-US"/>
              <a:t>の数がいくつになるのか、というのは</a:t>
            </a:r>
            <a:r>
              <a:rPr kumimoji="1" lang="ja-JP" altLang="en-US" dirty="0"/>
              <a:t>既に求まっています。しかし、右のグループに所属する三角形全てを含む</a:t>
            </a:r>
            <a:r>
              <a:rPr kumimoji="1" lang="en-US" altLang="ja-JP" dirty="0"/>
              <a:t>AABB</a:t>
            </a:r>
            <a:r>
              <a:rPr kumimoji="1" lang="ja-JP" altLang="en-US" dirty="0"/>
              <a:t>はまだ分かりません。ですので、同様の処理を今度は右から行います。</a:t>
            </a:r>
            <a:endParaRPr kumimoji="1" lang="en-US" altLang="ja-JP" dirty="0"/>
          </a:p>
          <a:p>
            <a:endParaRPr kumimoji="1" lang="en-US" altLang="ja-JP" dirty="0"/>
          </a:p>
          <a:p>
            <a:r>
              <a:rPr kumimoji="1" lang="ja-JP" altLang="en-US" dirty="0"/>
              <a:t>ただし、今回はカウンタを更新する必要はなく、左のビンの</a:t>
            </a:r>
            <a:r>
              <a:rPr kumimoji="1" lang="en-US" altLang="ja-JP" dirty="0"/>
              <a:t>AABB</a:t>
            </a:r>
            <a:r>
              <a:rPr kumimoji="1" lang="ja-JP" altLang="en-US" dirty="0"/>
              <a:t>を右の</a:t>
            </a:r>
            <a:r>
              <a:rPr kumimoji="1" lang="en-US" altLang="ja-JP" dirty="0"/>
              <a:t>AABB</a:t>
            </a:r>
            <a:r>
              <a:rPr kumimoji="1" lang="ja-JP" altLang="en-US" dirty="0"/>
              <a:t>が含まれるよう拡大していくだけです。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25</a:t>
            </a:fld>
            <a:endParaRPr kumimoji="1" lang="ja-JP" altLang="en-US"/>
          </a:p>
        </p:txBody>
      </p:sp>
    </p:spTree>
    <p:extLst>
      <p:ext uri="{BB962C8B-B14F-4D97-AF65-F5344CB8AC3E}">
        <p14:creationId xmlns:p14="http://schemas.microsoft.com/office/powerpoint/2010/main" val="8570346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右端のボックスを含むよう、右から２番目のビンの</a:t>
            </a:r>
            <a:r>
              <a:rPr kumimoji="1" lang="en-US" altLang="ja-JP" dirty="0"/>
              <a:t>AABB</a:t>
            </a:r>
            <a:r>
              <a:rPr kumimoji="1" lang="ja-JP" altLang="en-US" dirty="0"/>
              <a:t>を拡大します。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26</a:t>
            </a:fld>
            <a:endParaRPr kumimoji="1" lang="ja-JP" altLang="en-US"/>
          </a:p>
        </p:txBody>
      </p:sp>
    </p:spTree>
    <p:extLst>
      <p:ext uri="{BB962C8B-B14F-4D97-AF65-F5344CB8AC3E}">
        <p14:creationId xmlns:p14="http://schemas.microsoft.com/office/powerpoint/2010/main" val="15414350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ずっと進めていって、ここまでくれば走査は終了です。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27</a:t>
            </a:fld>
            <a:endParaRPr kumimoji="1" lang="ja-JP" altLang="en-US"/>
          </a:p>
        </p:txBody>
      </p:sp>
    </p:spTree>
    <p:extLst>
      <p:ext uri="{BB962C8B-B14F-4D97-AF65-F5344CB8AC3E}">
        <p14:creationId xmlns:p14="http://schemas.microsoft.com/office/powerpoint/2010/main" val="650171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右方向、左方向へのスキャンが終わると、次はどこでグループを分けるのが一番良いかを探します。言い換えると</a:t>
            </a:r>
            <a:r>
              <a:rPr kumimoji="1" lang="en-US" altLang="ja-JP" dirty="0"/>
              <a:t>SAH</a:t>
            </a:r>
            <a:r>
              <a:rPr kumimoji="1" lang="ja-JP" altLang="en-US" dirty="0"/>
              <a:t>が最小になる場所を探します。緑のカッコの左側の数字と、赤のカッコの右側の数字を足せば</a:t>
            </a:r>
            <a:r>
              <a:rPr kumimoji="1" lang="en-US" altLang="ja-JP" dirty="0"/>
              <a:t>6</a:t>
            </a:r>
            <a:r>
              <a:rPr kumimoji="1" lang="ja-JP" altLang="en-US" dirty="0"/>
              <a:t>、つまり与えられた三角形の数となっていることが分かります。各分割位置で先ほど紹介した</a:t>
            </a:r>
            <a:r>
              <a:rPr kumimoji="1" lang="en-US" altLang="ja-JP" dirty="0"/>
              <a:t>SAH</a:t>
            </a:r>
            <a:r>
              <a:rPr kumimoji="1" lang="ja-JP" altLang="en-US" dirty="0"/>
              <a:t>を計算します。ここでは</a:t>
            </a:r>
            <a:r>
              <a:rPr kumimoji="1" lang="en-US" altLang="ja-JP" dirty="0"/>
              <a:t>1×</a:t>
            </a:r>
            <a:r>
              <a:rPr kumimoji="1" lang="ja-JP" altLang="en-US" dirty="0"/>
              <a:t>（緑で</a:t>
            </a:r>
            <a:r>
              <a:rPr kumimoji="1" lang="en-US" altLang="ja-JP" dirty="0"/>
              <a:t>1</a:t>
            </a:r>
            <a:r>
              <a:rPr kumimoji="1" lang="ja-JP" altLang="en-US" dirty="0"/>
              <a:t>と書かれているビンの</a:t>
            </a:r>
            <a:r>
              <a:rPr kumimoji="1" lang="en-US" altLang="ja-JP" dirty="0"/>
              <a:t>AABB</a:t>
            </a:r>
            <a:r>
              <a:rPr kumimoji="1" lang="ja-JP" altLang="en-US" dirty="0"/>
              <a:t>）の表面積 ＋ </a:t>
            </a:r>
            <a:r>
              <a:rPr kumimoji="1" lang="en-US" altLang="ja-JP" dirty="0"/>
              <a:t>5×</a:t>
            </a:r>
            <a:r>
              <a:rPr kumimoji="1" lang="ja-JP" altLang="en-US" dirty="0"/>
              <a:t>（赤で５と書かれているビンの</a:t>
            </a:r>
            <a:r>
              <a:rPr kumimoji="1" lang="en-US" altLang="ja-JP" dirty="0"/>
              <a:t>AABB</a:t>
            </a:r>
            <a:r>
              <a:rPr kumimoji="1" lang="ja-JP" altLang="en-US" dirty="0"/>
              <a:t>）の表面積がコストになります。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28</a:t>
            </a:fld>
            <a:endParaRPr kumimoji="1" lang="ja-JP" altLang="en-US"/>
          </a:p>
        </p:txBody>
      </p:sp>
    </p:spTree>
    <p:extLst>
      <p:ext uri="{BB962C8B-B14F-4D97-AF65-F5344CB8AC3E}">
        <p14:creationId xmlns:p14="http://schemas.microsoft.com/office/powerpoint/2010/main" val="1836451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どこでグループ分けしようが数値の和は</a:t>
            </a:r>
            <a:r>
              <a:rPr kumimoji="1" lang="en-US" altLang="ja-JP" dirty="0"/>
              <a:t>6</a:t>
            </a:r>
            <a:r>
              <a:rPr kumimoji="1" lang="ja-JP" altLang="en-US" dirty="0"/>
              <a:t>になっています。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29</a:t>
            </a:fld>
            <a:endParaRPr kumimoji="1" lang="ja-JP" altLang="en-US"/>
          </a:p>
        </p:txBody>
      </p:sp>
    </p:spTree>
    <p:extLst>
      <p:ext uri="{BB962C8B-B14F-4D97-AF65-F5344CB8AC3E}">
        <p14:creationId xmlns:p14="http://schemas.microsoft.com/office/powerpoint/2010/main" val="2901531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さて、レイトレーシングのデータ構造は様々なものが存在します。過去にはユニフォームグリッドや</a:t>
            </a:r>
            <a:r>
              <a:rPr kumimoji="1" lang="en-US" altLang="ja-JP" dirty="0" err="1"/>
              <a:t>kd</a:t>
            </a:r>
            <a:r>
              <a:rPr kumimoji="1" lang="en-US" altLang="ja-JP" dirty="0"/>
              <a:t>-tree</a:t>
            </a:r>
            <a:r>
              <a:rPr kumimoji="1" lang="ja-JP" altLang="en-US" dirty="0"/>
              <a:t>などが良く使われていましたが、現在は</a:t>
            </a:r>
            <a:r>
              <a:rPr kumimoji="1" lang="en-US" altLang="ja-JP" dirty="0"/>
              <a:t>BVH</a:t>
            </a:r>
            <a:r>
              <a:rPr kumimoji="1" lang="ja-JP" altLang="en-US" dirty="0"/>
              <a:t>が主流となっています。ユニフォームグリッドは</a:t>
            </a:r>
            <a:r>
              <a:rPr kumimoji="1" lang="en-US" altLang="ja-JP" dirty="0"/>
              <a:t>teapot in a stadium</a:t>
            </a:r>
            <a:r>
              <a:rPr kumimoji="1" lang="ja-JP" altLang="en-US" dirty="0"/>
              <a:t>問題、モーションブラーを苦手とし、</a:t>
            </a:r>
            <a:r>
              <a:rPr kumimoji="1" lang="en-US" altLang="ja-JP" dirty="0" err="1"/>
              <a:t>kd</a:t>
            </a:r>
            <a:r>
              <a:rPr kumimoji="1" lang="en-US" altLang="ja-JP" dirty="0"/>
              <a:t>-tree</a:t>
            </a:r>
            <a:r>
              <a:rPr kumimoji="1" lang="ja-JP" altLang="en-US" dirty="0"/>
              <a:t>は構築に時間がかかり、同じようにモーションブラーの扱いを苦手としています。一方</a:t>
            </a:r>
            <a:r>
              <a:rPr kumimoji="1" lang="en-US" altLang="ja-JP" dirty="0"/>
              <a:t>BVH</a:t>
            </a:r>
            <a:r>
              <a:rPr kumimoji="1" lang="ja-JP" altLang="en-US" dirty="0"/>
              <a:t>はモーションブラーを容易に扱うことができ、また</a:t>
            </a:r>
            <a:r>
              <a:rPr kumimoji="1" lang="en-US" altLang="ja-JP" dirty="0"/>
              <a:t>Wide</a:t>
            </a:r>
            <a:r>
              <a:rPr kumimoji="1" lang="ja-JP" altLang="en-US" dirty="0"/>
              <a:t> </a:t>
            </a:r>
            <a:r>
              <a:rPr kumimoji="1" lang="en-US" altLang="ja-JP" dirty="0"/>
              <a:t>BVH</a:t>
            </a:r>
            <a:r>
              <a:rPr kumimoji="1" lang="ja-JP" altLang="en-US" dirty="0"/>
              <a:t>の登場によってトラバーサルも高速に行えるようになったことから、人気になりました。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a:t>
            </a:fld>
            <a:endParaRPr kumimoji="1" lang="ja-JP" altLang="en-US"/>
          </a:p>
        </p:txBody>
      </p:sp>
    </p:spTree>
    <p:extLst>
      <p:ext uri="{BB962C8B-B14F-4D97-AF65-F5344CB8AC3E}">
        <p14:creationId xmlns:p14="http://schemas.microsoft.com/office/powerpoint/2010/main" val="41572167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30</a:t>
            </a:fld>
            <a:endParaRPr kumimoji="1" lang="ja-JP" altLang="en-US"/>
          </a:p>
        </p:txBody>
      </p:sp>
    </p:spTree>
    <p:extLst>
      <p:ext uri="{BB962C8B-B14F-4D97-AF65-F5344CB8AC3E}">
        <p14:creationId xmlns:p14="http://schemas.microsoft.com/office/powerpoint/2010/main" val="2132134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a:t>
            </a:r>
            <a:r>
              <a:rPr kumimoji="1" lang="en-US" altLang="ja-JP" dirty="0"/>
              <a:t>SAH</a:t>
            </a:r>
            <a:r>
              <a:rPr kumimoji="1" lang="ja-JP" altLang="en-US" dirty="0"/>
              <a:t>を計算していきます。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31</a:t>
            </a:fld>
            <a:endParaRPr kumimoji="1" lang="ja-JP" altLang="en-US"/>
          </a:p>
        </p:txBody>
      </p:sp>
    </p:spTree>
    <p:extLst>
      <p:ext uri="{BB962C8B-B14F-4D97-AF65-F5344CB8AC3E}">
        <p14:creationId xmlns:p14="http://schemas.microsoft.com/office/powerpoint/2010/main" val="1564874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32</a:t>
            </a:fld>
            <a:endParaRPr kumimoji="1" lang="ja-JP" altLang="en-US"/>
          </a:p>
        </p:txBody>
      </p:sp>
    </p:spTree>
    <p:extLst>
      <p:ext uri="{BB962C8B-B14F-4D97-AF65-F5344CB8AC3E}">
        <p14:creationId xmlns:p14="http://schemas.microsoft.com/office/powerpoint/2010/main" val="15033369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33</a:t>
            </a:fld>
            <a:endParaRPr kumimoji="1" lang="ja-JP" altLang="en-US"/>
          </a:p>
        </p:txBody>
      </p:sp>
    </p:spTree>
    <p:extLst>
      <p:ext uri="{BB962C8B-B14F-4D97-AF65-F5344CB8AC3E}">
        <p14:creationId xmlns:p14="http://schemas.microsoft.com/office/powerpoint/2010/main" val="1371249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右端まで行くと、</a:t>
            </a:r>
            <a:r>
              <a:rPr kumimoji="1" lang="en-US" altLang="ja-JP" dirty="0"/>
              <a:t>SAH</a:t>
            </a:r>
            <a:r>
              <a:rPr kumimoji="1" lang="ja-JP" altLang="en-US" dirty="0"/>
              <a:t>が最小となった分割位置が分かるので、そこで三角形を２つのグループに分けるパーティショニングといわれる処理をして終了となります。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以上の処理を</a:t>
            </a:r>
            <a:r>
              <a:rPr kumimoji="1" lang="en-US" altLang="ja-JP" dirty="0"/>
              <a:t>AABB</a:t>
            </a:r>
            <a:r>
              <a:rPr kumimoji="1" lang="ja-JP" altLang="en-US" dirty="0"/>
              <a:t>の最も長い軸方向だけに行っても良いですし、</a:t>
            </a:r>
            <a:r>
              <a:rPr kumimoji="1" lang="en-US" altLang="ja-JP" dirty="0"/>
              <a:t>XYZ</a:t>
            </a:r>
            <a:r>
              <a:rPr kumimoji="1" lang="ja-JP" altLang="en-US" dirty="0"/>
              <a:t>各軸に対して行って一番</a:t>
            </a:r>
            <a:r>
              <a:rPr kumimoji="1" lang="en-US" altLang="ja-JP" dirty="0"/>
              <a:t>SAH</a:t>
            </a:r>
            <a:r>
              <a:rPr kumimoji="1" lang="ja-JP" altLang="en-US" dirty="0"/>
              <a:t>が小さくなる軸と分割位置を見つけても構いません。</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パーティションされたグループに対し繰り返しパーティションを行うことで</a:t>
            </a:r>
            <a:r>
              <a:rPr kumimoji="1" lang="en-US" altLang="ja-JP" dirty="0"/>
              <a:t>BVH</a:t>
            </a:r>
            <a:r>
              <a:rPr kumimoji="1" lang="ja-JP" altLang="en-US" dirty="0"/>
              <a:t>が構築できます。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34</a:t>
            </a:fld>
            <a:endParaRPr kumimoji="1" lang="ja-JP" altLang="en-US"/>
          </a:p>
        </p:txBody>
      </p:sp>
    </p:spTree>
    <p:extLst>
      <p:ext uri="{BB962C8B-B14F-4D97-AF65-F5344CB8AC3E}">
        <p14:creationId xmlns:p14="http://schemas.microsoft.com/office/powerpoint/2010/main" val="2778829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記憶にとどめておいてほしいのは、こういった分け方はしないということです。当然いろいろな組み合わせを調べたほうが</a:t>
            </a:r>
            <a:r>
              <a:rPr kumimoji="1" lang="en-US" altLang="ja-JP" dirty="0"/>
              <a:t>SAH</a:t>
            </a:r>
            <a:r>
              <a:rPr kumimoji="1" lang="ja-JP" altLang="en-US" dirty="0"/>
              <a:t>を小さくできる可能性がありますが、この例だと、およそ２</a:t>
            </a:r>
            <a:r>
              <a:rPr kumimoji="1" lang="en-US" altLang="ja-JP" dirty="0"/>
              <a:t>^8</a:t>
            </a:r>
            <a:r>
              <a:rPr kumimoji="1" lang="ja-JP" altLang="en-US" dirty="0"/>
              <a:t>通りの組み合わせがあり現実的ではありません。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35</a:t>
            </a:fld>
            <a:endParaRPr kumimoji="1" lang="ja-JP" altLang="en-US"/>
          </a:p>
        </p:txBody>
      </p:sp>
    </p:spTree>
    <p:extLst>
      <p:ext uri="{BB962C8B-B14F-4D97-AF65-F5344CB8AC3E}">
        <p14:creationId xmlns:p14="http://schemas.microsoft.com/office/powerpoint/2010/main" val="2488678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パーティションは重心が分割した面のどちら側のビンに入るかで行いますが、しばしばこのような状況に陥ります。ここでは青い</a:t>
            </a:r>
            <a:r>
              <a:rPr kumimoji="1" lang="en-US" altLang="ja-JP" dirty="0"/>
              <a:t>AABB</a:t>
            </a:r>
            <a:r>
              <a:rPr kumimoji="1" lang="ja-JP" altLang="en-US" dirty="0"/>
              <a:t>の中にオレンジの三角形が一つ入っていますが、これは重心を使って</a:t>
            </a:r>
            <a:r>
              <a:rPr kumimoji="1" lang="en-US" altLang="ja-JP" dirty="0"/>
              <a:t>Binning</a:t>
            </a:r>
            <a:r>
              <a:rPr kumimoji="1" lang="ja-JP" altLang="en-US" dirty="0"/>
              <a:t>するためにおこる現象です。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36</a:t>
            </a:fld>
            <a:endParaRPr kumimoji="1" lang="ja-JP" altLang="en-US"/>
          </a:p>
        </p:txBody>
      </p:sp>
    </p:spTree>
    <p:extLst>
      <p:ext uri="{BB962C8B-B14F-4D97-AF65-F5344CB8AC3E}">
        <p14:creationId xmlns:p14="http://schemas.microsoft.com/office/powerpoint/2010/main" val="1184484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この場合は当然ながら、オレンジの三角形は青い</a:t>
            </a:r>
            <a:r>
              <a:rPr lang="en-US" altLang="ja-JP" dirty="0"/>
              <a:t>AABB</a:t>
            </a:r>
            <a:r>
              <a:rPr lang="ja-JP" altLang="en-US" dirty="0"/>
              <a:t>に入れたほうがコストが小さくなります。</a:t>
            </a:r>
            <a:r>
              <a:rPr lang="en-US" altLang="ja-JP" dirty="0"/>
              <a:t>Stefan Popov</a:t>
            </a:r>
            <a:r>
              <a:rPr lang="ja-JP" altLang="en-US" dirty="0"/>
              <a:t>氏の</a:t>
            </a:r>
            <a:r>
              <a:rPr lang="en-US" altLang="ja-JP" dirty="0"/>
              <a:t>“Algorithms and Data Structures for Interactive Ray Tracing on Commodity Hardware”</a:t>
            </a:r>
            <a:r>
              <a:rPr lang="ja-JP" altLang="en-US" dirty="0"/>
              <a:t>に詳細がありますので、ぜひ読んでみてください。</a:t>
            </a:r>
            <a:endParaRPr lang="en-US" altLang="ja-JP" dirty="0"/>
          </a:p>
          <a:p>
            <a:endParaRPr kumimoji="1" lang="en-US" altLang="ja-JP" dirty="0"/>
          </a:p>
          <a:p>
            <a:r>
              <a:rPr kumimoji="1" lang="ja-JP" altLang="en-US" dirty="0"/>
              <a:t>この考え方は、後で紹介する最適化のテクニックを構築時に使用しているともみなすことが出来るので、面白いと思いました。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37</a:t>
            </a:fld>
            <a:endParaRPr kumimoji="1" lang="ja-JP" altLang="en-US"/>
          </a:p>
        </p:txBody>
      </p:sp>
    </p:spTree>
    <p:extLst>
      <p:ext uri="{BB962C8B-B14F-4D97-AF65-F5344CB8AC3E}">
        <p14:creationId xmlns:p14="http://schemas.microsoft.com/office/powerpoint/2010/main" val="2973482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Bottom</a:t>
            </a:r>
            <a:r>
              <a:rPr kumimoji="1" lang="ja-JP" altLang="en-US" dirty="0"/>
              <a:t> </a:t>
            </a:r>
            <a:r>
              <a:rPr kumimoji="1" lang="en-US" altLang="ja-JP" dirty="0"/>
              <a:t>Up</a:t>
            </a:r>
            <a:r>
              <a:rPr kumimoji="1" lang="ja-JP" altLang="en-US" dirty="0"/>
              <a:t>の構築に移る前に、</a:t>
            </a:r>
            <a:r>
              <a:rPr kumimoji="1" lang="en-US" altLang="ja-JP" dirty="0"/>
              <a:t>Full</a:t>
            </a:r>
            <a:r>
              <a:rPr kumimoji="1" lang="ja-JP" altLang="en-US" dirty="0"/>
              <a:t> </a:t>
            </a:r>
            <a:r>
              <a:rPr kumimoji="1" lang="en-US" altLang="ja-JP" dirty="0"/>
              <a:t>Sweep</a:t>
            </a:r>
            <a:r>
              <a:rPr kumimoji="1" lang="ja-JP" altLang="en-US" dirty="0"/>
              <a:t>といわれる方法をさっと紹介したいと思います。</a:t>
            </a:r>
            <a:endParaRPr kumimoji="1" lang="en-US" altLang="ja-JP" dirty="0"/>
          </a:p>
          <a:p>
            <a:endParaRPr kumimoji="1" lang="en-US" altLang="ja-JP" dirty="0"/>
          </a:p>
          <a:p>
            <a:r>
              <a:rPr kumimoji="1" lang="ja-JP" altLang="en-US" dirty="0"/>
              <a:t>まず、</a:t>
            </a:r>
            <a:r>
              <a:rPr kumimoji="1" lang="en-US" altLang="ja-JP" dirty="0"/>
              <a:t>XYZ3</a:t>
            </a:r>
            <a:r>
              <a:rPr kumimoji="1" lang="ja-JP" altLang="en-US" dirty="0"/>
              <a:t>軸それぞれにリファレンスの配列を用意します。ここでリファレンスはプリミティブを指すポインタあるいは</a:t>
            </a:r>
            <a:r>
              <a:rPr kumimoji="1" lang="en-US" altLang="ja-JP" dirty="0"/>
              <a:t>ID</a:t>
            </a:r>
            <a:r>
              <a:rPr kumimoji="1" lang="ja-JP" altLang="en-US" dirty="0"/>
              <a:t>のことを意味しています。</a:t>
            </a:r>
            <a:endParaRPr kumimoji="1" lang="en-US" altLang="ja-JP" dirty="0"/>
          </a:p>
          <a:p>
            <a:endParaRPr kumimoji="1" lang="en-US" altLang="ja-JP" dirty="0"/>
          </a:p>
          <a:p>
            <a:r>
              <a:rPr kumimoji="1" lang="ja-JP" altLang="en-US" dirty="0"/>
              <a:t>初めに一度だけ各配列をソートします。この時、ソートには</a:t>
            </a:r>
            <a:r>
              <a:rPr kumimoji="1" lang="en-US" altLang="ja-JP" dirty="0"/>
              <a:t>Centroid</a:t>
            </a:r>
            <a:r>
              <a:rPr kumimoji="1" lang="ja-JP" altLang="en-US" dirty="0"/>
              <a:t>の座標を使います。</a:t>
            </a:r>
            <a:endParaRPr kumimoji="1" lang="en-US" altLang="ja-JP" dirty="0"/>
          </a:p>
          <a:p>
            <a:endParaRPr kumimoji="1" lang="en-US" altLang="ja-JP" dirty="0"/>
          </a:p>
          <a:p>
            <a:r>
              <a:rPr kumimoji="1" lang="ja-JP" altLang="en-US" dirty="0"/>
              <a:t>プリミティブそのものではなくリファレンスをソートするには理由が二つあります。</a:t>
            </a:r>
            <a:br>
              <a:rPr kumimoji="1" lang="en-US" altLang="ja-JP" dirty="0"/>
            </a:br>
            <a:endParaRPr kumimoji="1" lang="en-US" altLang="ja-JP" dirty="0"/>
          </a:p>
          <a:p>
            <a:r>
              <a:rPr kumimoji="1" lang="ja-JP" altLang="en-US" dirty="0"/>
              <a:t>一つは、バウンディング・ボックスやトライアングルをスワップするのはコストがかかるのでそれを避けるため。もう一つは、データをホストアプリケーションとシェアする場合、プリミティブの実体を並べ替えてしまうとホスト側で順番が変わってしまい動作がおかしくなるのを避けるためです。</a:t>
            </a:r>
            <a:endParaRPr kumimoji="1" lang="en-US" altLang="ja-JP" dirty="0"/>
          </a:p>
          <a:p>
            <a:endParaRPr kumimoji="1" lang="en-US" altLang="ja-JP" dirty="0"/>
          </a:p>
          <a:p>
            <a:r>
              <a:rPr kumimoji="1" lang="ja-JP" altLang="en-US" dirty="0"/>
              <a:t>次に、各軸にそって最も</a:t>
            </a:r>
            <a:r>
              <a:rPr kumimoji="1" lang="en-US" altLang="ja-JP" dirty="0"/>
              <a:t>SAH</a:t>
            </a:r>
            <a:r>
              <a:rPr kumimoji="1" lang="ja-JP" altLang="en-US" dirty="0"/>
              <a:t>を小さくする分割場所を探し（</a:t>
            </a:r>
            <a:r>
              <a:rPr kumimoji="1" lang="en-US" altLang="ja-JP" dirty="0"/>
              <a:t>Sweep</a:t>
            </a:r>
            <a:r>
              <a:rPr kumimoji="1" lang="ja-JP" altLang="en-US" dirty="0"/>
              <a:t>）、もっとも</a:t>
            </a:r>
            <a:r>
              <a:rPr kumimoji="1" lang="en-US" altLang="ja-JP" dirty="0"/>
              <a:t>SAH</a:t>
            </a:r>
            <a:r>
              <a:rPr kumimoji="1" lang="ja-JP" altLang="en-US" dirty="0"/>
              <a:t>を小さくする軸と分割位置を見つけます。見つかったら、ソート済みのリファレンスに対し、パーティションを行います。分割されたグループがまだ大きければ</a:t>
            </a:r>
            <a:r>
              <a:rPr kumimoji="1" lang="en-US" altLang="ja-JP" dirty="0"/>
              <a:t>3</a:t>
            </a:r>
            <a:r>
              <a:rPr kumimoji="1" lang="ja-JP" altLang="en-US" dirty="0"/>
              <a:t>に戻ります。分割されたサブグループが十分小さくなるまで同様の処理を繰り返します。</a:t>
            </a:r>
            <a:endParaRPr kumimoji="1" lang="en-US" altLang="ja-JP" dirty="0"/>
          </a:p>
          <a:p>
            <a:endParaRPr kumimoji="1" lang="en-US" altLang="ja-JP" dirty="0"/>
          </a:p>
          <a:p>
            <a:r>
              <a:rPr kumimoji="1" lang="ja-JP" altLang="en-US" dirty="0"/>
              <a:t>以上がトップダウンです。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38</a:t>
            </a:fld>
            <a:endParaRPr kumimoji="1" lang="ja-JP" altLang="en-US"/>
          </a:p>
        </p:txBody>
      </p:sp>
    </p:spTree>
    <p:extLst>
      <p:ext uri="{BB962C8B-B14F-4D97-AF65-F5344CB8AC3E}">
        <p14:creationId xmlns:p14="http://schemas.microsoft.com/office/powerpoint/2010/main" val="1305632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ボトムアップの構築方法にも様々な手法が提案されています。ここでは</a:t>
            </a:r>
            <a:r>
              <a:rPr kumimoji="1" lang="en-US" altLang="ja-JP" dirty="0"/>
              <a:t>LBVH</a:t>
            </a:r>
            <a:r>
              <a:rPr kumimoji="1" lang="ja-JP" altLang="en-US" dirty="0"/>
              <a:t>も一緒に並べました。</a:t>
            </a:r>
            <a:endParaRPr kumimoji="1" lang="en-US" altLang="ja-JP" dirty="0"/>
          </a:p>
          <a:p>
            <a:endParaRPr kumimoji="1" lang="en-US" altLang="ja-JP" dirty="0"/>
          </a:p>
          <a:p>
            <a:r>
              <a:rPr kumimoji="1" lang="en-US" altLang="ja-JP" dirty="0"/>
              <a:t>Agglomerative</a:t>
            </a:r>
            <a:r>
              <a:rPr kumimoji="1" lang="ja-JP" altLang="en-US" dirty="0"/>
              <a:t> </a:t>
            </a:r>
            <a:r>
              <a:rPr kumimoji="1" lang="en-US" altLang="ja-JP" dirty="0"/>
              <a:t>Clustering</a:t>
            </a:r>
            <a:r>
              <a:rPr kumimoji="1" lang="ja-JP" altLang="en-US" dirty="0"/>
              <a:t>を使った最初の論文は近傍のペアを探すために、補助的な空間データ構造を使っているので、実用上問題があります。後に</a:t>
            </a:r>
            <a:r>
              <a:rPr kumimoji="1" lang="en-US" altLang="ja-JP" dirty="0"/>
              <a:t>Distance Matrix</a:t>
            </a:r>
            <a:r>
              <a:rPr kumimoji="1" lang="ja-JP" altLang="en-US" dirty="0"/>
              <a:t>を使い効率よく</a:t>
            </a:r>
            <a:r>
              <a:rPr kumimoji="1" lang="en-US" altLang="ja-JP" dirty="0"/>
              <a:t>Agglomerative</a:t>
            </a:r>
            <a:r>
              <a:rPr kumimoji="1" lang="ja-JP" altLang="en-US" dirty="0"/>
              <a:t> </a:t>
            </a:r>
            <a:r>
              <a:rPr kumimoji="1" lang="en-US" altLang="ja-JP" dirty="0"/>
              <a:t>Clustering</a:t>
            </a:r>
            <a:r>
              <a:rPr kumimoji="1" lang="ja-JP" altLang="en-US" dirty="0"/>
              <a:t>を行う方法も提案されましたが、これはあまり広まりませんでした。しかしその考え方は最適化の手法である</a:t>
            </a:r>
            <a:r>
              <a:rPr kumimoji="1" lang="en-US" altLang="ja-JP" dirty="0"/>
              <a:t>Restructuring</a:t>
            </a:r>
            <a:r>
              <a:rPr kumimoji="1" lang="ja-JP" altLang="en-US" dirty="0"/>
              <a:t>に用いることが出来ます。</a:t>
            </a:r>
            <a:r>
              <a:rPr kumimoji="1" lang="en-US" altLang="ja-JP" dirty="0"/>
              <a:t>PLOC</a:t>
            </a:r>
            <a:r>
              <a:rPr kumimoji="1" lang="ja-JP" altLang="en-US" dirty="0"/>
              <a:t>は最近傍ペアをうまく見つけて品質の良いツリーを作ります。最近傍ペアの考え方は知っておいて損がないと思います。</a:t>
            </a:r>
            <a:r>
              <a:rPr kumimoji="1" lang="en-US" altLang="ja-JP" dirty="0"/>
              <a:t>LBVH</a:t>
            </a:r>
            <a:r>
              <a:rPr kumimoji="1" lang="ja-JP" altLang="en-US" dirty="0"/>
              <a:t>はここに挙げた以外にもたくさん論文が出ていますが、今回は、その中でも一番わかりやすい</a:t>
            </a:r>
            <a:r>
              <a:rPr lang="en-US" altLang="ja-JP" dirty="0">
                <a:solidFill>
                  <a:schemeClr val="accent6"/>
                </a:solidFill>
              </a:rPr>
              <a:t>Fast and Simple Agglomerative LBVH Construction</a:t>
            </a:r>
            <a:r>
              <a:rPr lang="ja-JP" altLang="en-US" dirty="0">
                <a:solidFill>
                  <a:schemeClr val="accent6"/>
                </a:solidFill>
              </a:rPr>
              <a:t>を紹介したいと思います。</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39</a:t>
            </a:fld>
            <a:endParaRPr kumimoji="1" lang="ja-JP" altLang="en-US"/>
          </a:p>
        </p:txBody>
      </p:sp>
    </p:spTree>
    <p:extLst>
      <p:ext uri="{BB962C8B-B14F-4D97-AF65-F5344CB8AC3E}">
        <p14:creationId xmlns:p14="http://schemas.microsoft.com/office/powerpoint/2010/main" val="181870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知らない方もいると思いますので、</a:t>
            </a:r>
            <a:r>
              <a:rPr kumimoji="1" lang="en-US" altLang="ja-JP" dirty="0"/>
              <a:t>Tea pot in a stadium</a:t>
            </a:r>
            <a:r>
              <a:rPr kumimoji="1" lang="ja-JP" altLang="en-US" dirty="0"/>
              <a:t>問題について紹介します。さてこのスタジアムのどこにティーポットがあるでしょうか？</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a:t>
            </a:fld>
            <a:endParaRPr kumimoji="1" lang="ja-JP" altLang="en-US"/>
          </a:p>
        </p:txBody>
      </p:sp>
    </p:spTree>
    <p:extLst>
      <p:ext uri="{BB962C8B-B14F-4D97-AF65-F5344CB8AC3E}">
        <p14:creationId xmlns:p14="http://schemas.microsoft.com/office/powerpoint/2010/main" val="22109593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下に並んでいるビット列は</a:t>
            </a:r>
            <a:r>
              <a:rPr kumimoji="1" lang="en-US" altLang="ja-JP" dirty="0"/>
              <a:t>Morton</a:t>
            </a:r>
            <a:r>
              <a:rPr kumimoji="1" lang="ja-JP" altLang="en-US" dirty="0"/>
              <a:t> </a:t>
            </a:r>
            <a:r>
              <a:rPr kumimoji="1" lang="en-US" altLang="ja-JP" dirty="0"/>
              <a:t>Code</a:t>
            </a:r>
            <a:r>
              <a:rPr kumimoji="1" lang="ja-JP" altLang="en-US" dirty="0"/>
              <a:t>です。青はインナーノード、オレンジはリーフノードです。</a:t>
            </a:r>
            <a:endParaRPr kumimoji="1" lang="en-US" altLang="ja-JP" dirty="0"/>
          </a:p>
          <a:p>
            <a:endParaRPr kumimoji="1" lang="en-US" altLang="ja-JP" dirty="0"/>
          </a:p>
          <a:p>
            <a:r>
              <a:rPr kumimoji="1" lang="ja-JP" altLang="en-US" dirty="0"/>
              <a:t>まず初めに、このツリーがどのようにできているか見てみましょう。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40</a:t>
            </a:fld>
            <a:endParaRPr kumimoji="1" lang="ja-JP" altLang="en-US"/>
          </a:p>
        </p:txBody>
      </p:sp>
    </p:spTree>
    <p:extLst>
      <p:ext uri="{BB962C8B-B14F-4D97-AF65-F5344CB8AC3E}">
        <p14:creationId xmlns:p14="http://schemas.microsoft.com/office/powerpoint/2010/main" val="204986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ルートは最上位ビットが異なるところで全体を</a:t>
            </a:r>
            <a:r>
              <a:rPr kumimoji="1" lang="en-US" altLang="ja-JP" dirty="0"/>
              <a:t>2</a:t>
            </a:r>
            <a:r>
              <a:rPr kumimoji="1" lang="ja-JP" altLang="en-US" dirty="0"/>
              <a:t>グループに分割しています。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41</a:t>
            </a:fld>
            <a:endParaRPr kumimoji="1" lang="ja-JP" altLang="en-US"/>
          </a:p>
        </p:txBody>
      </p:sp>
    </p:spTree>
    <p:extLst>
      <p:ext uri="{BB962C8B-B14F-4D97-AF65-F5344CB8AC3E}">
        <p14:creationId xmlns:p14="http://schemas.microsoft.com/office/powerpoint/2010/main" val="34591552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ルートで分けられた</a:t>
            </a:r>
            <a:r>
              <a:rPr kumimoji="1" lang="en-US" altLang="ja-JP" dirty="0"/>
              <a:t>2</a:t>
            </a:r>
            <a:r>
              <a:rPr kumimoji="1" lang="ja-JP" altLang="en-US" dirty="0"/>
              <a:t>つのグループはそれぞれ</a:t>
            </a:r>
            <a:r>
              <a:rPr kumimoji="1" lang="en-US" altLang="ja-JP" dirty="0"/>
              <a:t>2</a:t>
            </a:r>
            <a:r>
              <a:rPr kumimoji="1" lang="ja-JP" altLang="en-US" dirty="0"/>
              <a:t>番目のビットが異なる場所でさらに分割されているのが分かります。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42</a:t>
            </a:fld>
            <a:endParaRPr kumimoji="1" lang="ja-JP" altLang="en-US"/>
          </a:p>
        </p:txBody>
      </p:sp>
    </p:spTree>
    <p:extLst>
      <p:ext uri="{BB962C8B-B14F-4D97-AF65-F5344CB8AC3E}">
        <p14:creationId xmlns:p14="http://schemas.microsoft.com/office/powerpoint/2010/main" val="10295302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6</a:t>
            </a:r>
            <a:r>
              <a:rPr kumimoji="1" lang="ja-JP" altLang="en-US" dirty="0"/>
              <a:t>番のノードは</a:t>
            </a:r>
            <a:r>
              <a:rPr kumimoji="1" lang="en-US" altLang="ja-JP" dirty="0"/>
              <a:t>3</a:t>
            </a:r>
            <a:r>
              <a:rPr kumimoji="1" lang="ja-JP" altLang="en-US" dirty="0"/>
              <a:t>番目のビットが異なるところにあり、</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43</a:t>
            </a:fld>
            <a:endParaRPr kumimoji="1" lang="ja-JP" altLang="en-US"/>
          </a:p>
        </p:txBody>
      </p:sp>
    </p:spTree>
    <p:extLst>
      <p:ext uri="{BB962C8B-B14F-4D97-AF65-F5344CB8AC3E}">
        <p14:creationId xmlns:p14="http://schemas.microsoft.com/office/powerpoint/2010/main" val="36045888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a:t>
            </a:r>
            <a:r>
              <a:rPr kumimoji="1" lang="en-US" altLang="ja-JP" dirty="0"/>
              <a:t>0</a:t>
            </a:r>
            <a:r>
              <a:rPr kumimoji="1" lang="ja-JP" altLang="en-US" dirty="0"/>
              <a:t>番</a:t>
            </a:r>
            <a:r>
              <a:rPr kumimoji="1" lang="en-US" altLang="ja-JP" dirty="0"/>
              <a:t>,2</a:t>
            </a:r>
            <a:r>
              <a:rPr kumimoji="1" lang="ja-JP" altLang="en-US" dirty="0"/>
              <a:t>番</a:t>
            </a:r>
            <a:r>
              <a:rPr kumimoji="1" lang="en-US" altLang="ja-JP" dirty="0"/>
              <a:t>,5</a:t>
            </a:r>
            <a:r>
              <a:rPr kumimoji="1" lang="ja-JP" altLang="en-US" dirty="0"/>
              <a:t>番のノードは最下位のビットが異なるところにあります。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44</a:t>
            </a:fld>
            <a:endParaRPr kumimoji="1" lang="ja-JP" altLang="en-US"/>
          </a:p>
        </p:txBody>
      </p:sp>
    </p:spTree>
    <p:extLst>
      <p:ext uri="{BB962C8B-B14F-4D97-AF65-F5344CB8AC3E}">
        <p14:creationId xmlns:p14="http://schemas.microsoft.com/office/powerpoint/2010/main" val="11273052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以上を踏まえて、構築の仕方に話をうつします。構築はそれぞれのリーフノードから、ルートに向かって処理を進めます。</a:t>
            </a:r>
            <a:endParaRPr kumimoji="1" lang="en-US" altLang="ja-JP" dirty="0"/>
          </a:p>
          <a:p>
            <a:endParaRPr kumimoji="1" lang="en-US" altLang="ja-JP" dirty="0"/>
          </a:p>
          <a:p>
            <a:r>
              <a:rPr kumimoji="1" lang="ja-JP" altLang="en-US" dirty="0"/>
              <a:t>手始めにリーフ</a:t>
            </a:r>
            <a:r>
              <a:rPr kumimoji="1" lang="en-US" altLang="ja-JP" dirty="0"/>
              <a:t>0</a:t>
            </a:r>
            <a:r>
              <a:rPr kumimoji="1" lang="ja-JP" altLang="en-US" dirty="0"/>
              <a:t>に注目します。このときは必ず右にあるインナーノードが親になります。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45</a:t>
            </a:fld>
            <a:endParaRPr kumimoji="1" lang="ja-JP" altLang="en-US"/>
          </a:p>
        </p:txBody>
      </p:sp>
    </p:spTree>
    <p:extLst>
      <p:ext uri="{BB962C8B-B14F-4D97-AF65-F5344CB8AC3E}">
        <p14:creationId xmlns:p14="http://schemas.microsoft.com/office/powerpoint/2010/main" val="3979425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最後のリーフは必ず左にあるインナーノードが親になります。これも右端にあるので当然ですね。</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46</a:t>
            </a:fld>
            <a:endParaRPr kumimoji="1" lang="ja-JP" altLang="en-US"/>
          </a:p>
        </p:txBody>
      </p:sp>
    </p:spTree>
    <p:extLst>
      <p:ext uri="{BB962C8B-B14F-4D97-AF65-F5344CB8AC3E}">
        <p14:creationId xmlns:p14="http://schemas.microsoft.com/office/powerpoint/2010/main" val="29396103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それ以外のリーフノードについてですが、右か左どちらが親なのかを決めるために、関数</a:t>
            </a:r>
            <a:r>
              <a:rPr kumimoji="1" lang="en-US" altLang="ja-JP" dirty="0"/>
              <a:t>δ</a:t>
            </a:r>
            <a:r>
              <a:rPr kumimoji="1" lang="ja-JP" altLang="en-US" dirty="0"/>
              <a:t>を使います。これは今のノードとその右隣のノードのモートンコードの</a:t>
            </a:r>
            <a:r>
              <a:rPr kumimoji="1" lang="en-US" altLang="ja-JP" dirty="0"/>
              <a:t>XOR</a:t>
            </a:r>
            <a:r>
              <a:rPr kumimoji="1" lang="ja-JP" altLang="en-US" dirty="0"/>
              <a:t>をとったものになっていて、より上位のビットが異なっているほど値は大きくなります。完全に一致するとき</a:t>
            </a:r>
            <a:r>
              <a:rPr kumimoji="1" lang="en-US" altLang="ja-JP" dirty="0"/>
              <a:t>XOR</a:t>
            </a:r>
            <a:r>
              <a:rPr kumimoji="1" lang="ja-JP" altLang="en-US" dirty="0"/>
              <a:t>なので当然</a:t>
            </a:r>
            <a:r>
              <a:rPr kumimoji="1" lang="en-US" altLang="ja-JP" dirty="0"/>
              <a:t>0</a:t>
            </a:r>
            <a:r>
              <a:rPr kumimoji="1" lang="ja-JP" altLang="en-US" dirty="0"/>
              <a:t>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47</a:t>
            </a:fld>
            <a:endParaRPr kumimoji="1" lang="ja-JP" altLang="en-US"/>
          </a:p>
        </p:txBody>
      </p:sp>
    </p:spTree>
    <p:extLst>
      <p:ext uri="{BB962C8B-B14F-4D97-AF65-F5344CB8AC3E}">
        <p14:creationId xmlns:p14="http://schemas.microsoft.com/office/powerpoint/2010/main" val="3632002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これだけではピンとこないので、具体的にリーフノード</a:t>
            </a:r>
            <a:r>
              <a:rPr kumimoji="1" lang="en-US" altLang="ja-JP" dirty="0"/>
              <a:t>6</a:t>
            </a:r>
            <a:r>
              <a:rPr kumimoji="1" lang="ja-JP" altLang="en-US" dirty="0"/>
              <a:t>に注目してみましょう。この親は必ずインナーノード</a:t>
            </a:r>
            <a:r>
              <a:rPr kumimoji="1" lang="en-US" altLang="ja-JP" dirty="0"/>
              <a:t>5</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Delta(6-1)</a:t>
            </a:r>
            <a:r>
              <a:rPr kumimoji="1" lang="ja-JP" altLang="en-US" dirty="0"/>
              <a:t>と</a:t>
            </a:r>
            <a:r>
              <a:rPr kumimoji="1" lang="en-US" altLang="ja-JP" dirty="0"/>
              <a:t>Delta(6)</a:t>
            </a:r>
            <a:r>
              <a:rPr kumimoji="1" lang="ja-JP" altLang="en-US" dirty="0"/>
              <a:t>を計算してみます。こうすると</a:t>
            </a:r>
            <a:r>
              <a:rPr kumimoji="1" lang="en-US" altLang="ja-JP" dirty="0"/>
              <a:t>δ(6-1)</a:t>
            </a:r>
            <a:r>
              <a:rPr kumimoji="1" lang="ja-JP" altLang="en-US" dirty="0"/>
              <a:t>が小さいので、</a:t>
            </a:r>
            <a:r>
              <a:rPr kumimoji="1" lang="en-US" altLang="ja-JP" dirty="0"/>
              <a:t>5</a:t>
            </a:r>
            <a:r>
              <a:rPr kumimoji="1" lang="ja-JP" altLang="en-US" dirty="0"/>
              <a:t>が親であることが分かります。</a:t>
            </a:r>
            <a:r>
              <a:rPr kumimoji="1" lang="en-US" altLang="ja-JP" dirty="0"/>
              <a:t>δ</a:t>
            </a:r>
            <a:r>
              <a:rPr kumimoji="1" lang="ja-JP" altLang="en-US" dirty="0"/>
              <a:t>が大きい場合、隣り合うノードとは、上位ビットが異なるということであり、よりルートに近い部分で分割されている状態を表します。したがって、親を決めるには</a:t>
            </a:r>
            <a:r>
              <a:rPr kumimoji="1" lang="en-US" altLang="ja-JP" dirty="0"/>
              <a:t>δ</a:t>
            </a:r>
            <a:r>
              <a:rPr kumimoji="1" lang="ja-JP" altLang="en-US" dirty="0"/>
              <a:t>が小さい方を選びます。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48</a:t>
            </a:fld>
            <a:endParaRPr kumimoji="1" lang="ja-JP" altLang="en-US"/>
          </a:p>
        </p:txBody>
      </p:sp>
    </p:spTree>
    <p:extLst>
      <p:ext uri="{BB962C8B-B14F-4D97-AF65-F5344CB8AC3E}">
        <p14:creationId xmlns:p14="http://schemas.microsoft.com/office/powerpoint/2010/main" val="24267354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ノード</a:t>
            </a:r>
            <a:r>
              <a:rPr kumimoji="1" lang="en-US" altLang="ja-JP" dirty="0"/>
              <a:t>6</a:t>
            </a:r>
            <a:r>
              <a:rPr kumimoji="1" lang="ja-JP" altLang="en-US" dirty="0"/>
              <a:t>は親に自身の値を渡します。これは５のノードがカバーする範囲を決めるのに使われます。</a:t>
            </a:r>
            <a:endParaRPr kumimoji="1" lang="en-US" altLang="ja-JP" dirty="0"/>
          </a:p>
          <a:p>
            <a:r>
              <a:rPr kumimoji="1" lang="ja-JP" altLang="en-US" dirty="0"/>
              <a:t>同様にリーフノード５の親はインナーノード５なので、リーフノード５は親に自身の値を渡します。</a:t>
            </a:r>
            <a:endParaRPr kumimoji="1" lang="en-US" altLang="ja-JP" dirty="0"/>
          </a:p>
          <a:p>
            <a:r>
              <a:rPr kumimoji="1" lang="ja-JP" altLang="en-US" dirty="0"/>
              <a:t>インナーノード５がカバーする範囲は</a:t>
            </a:r>
            <a:r>
              <a:rPr kumimoji="1" lang="en-US" altLang="ja-JP" dirty="0"/>
              <a:t>5</a:t>
            </a:r>
            <a:r>
              <a:rPr kumimoji="1" lang="ja-JP" altLang="en-US" dirty="0"/>
              <a:t>～</a:t>
            </a:r>
            <a:r>
              <a:rPr kumimoji="1" lang="en-US" altLang="ja-JP" dirty="0"/>
              <a:t>6</a:t>
            </a:r>
            <a:r>
              <a:rPr kumimoji="1" lang="ja-JP" altLang="en-US" dirty="0"/>
              <a:t>となります。</a:t>
            </a:r>
            <a:endParaRPr kumimoji="1" lang="en-US" altLang="ja-JP" dirty="0"/>
          </a:p>
          <a:p>
            <a:endParaRPr kumimoji="1" lang="en-US" altLang="ja-JP" dirty="0"/>
          </a:p>
          <a:p>
            <a:r>
              <a:rPr kumimoji="1" lang="ja-JP" altLang="en-US" dirty="0"/>
              <a:t>また、値を渡すのと同時に親の</a:t>
            </a:r>
            <a:r>
              <a:rPr kumimoji="1" lang="en-US" altLang="ja-JP" dirty="0"/>
              <a:t>AABB</a:t>
            </a:r>
            <a:r>
              <a:rPr kumimoji="1" lang="ja-JP" altLang="en-US" dirty="0"/>
              <a:t>を自身の</a:t>
            </a:r>
            <a:r>
              <a:rPr kumimoji="1" lang="en-US" altLang="ja-JP" dirty="0"/>
              <a:t>AABB</a:t>
            </a:r>
            <a:r>
              <a:rPr kumimoji="1" lang="ja-JP" altLang="en-US" dirty="0"/>
              <a:t>を含むよう拡大します。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49</a:t>
            </a:fld>
            <a:endParaRPr kumimoji="1" lang="ja-JP" altLang="en-US"/>
          </a:p>
        </p:txBody>
      </p:sp>
    </p:spTree>
    <p:extLst>
      <p:ext uri="{BB962C8B-B14F-4D97-AF65-F5344CB8AC3E}">
        <p14:creationId xmlns:p14="http://schemas.microsoft.com/office/powerpoint/2010/main" val="117233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実は</a:t>
            </a:r>
            <a:r>
              <a:rPr kumimoji="1" lang="en-US" altLang="ja-JP" dirty="0"/>
              <a:t>P</a:t>
            </a:r>
            <a:r>
              <a:rPr kumimoji="1" lang="ja-JP" altLang="en-US" dirty="0"/>
              <a:t>の下に小さいティーポットが置いてあります。</a:t>
            </a:r>
            <a:endParaRPr kumimoji="1" lang="en-US" altLang="ja-JP" dirty="0"/>
          </a:p>
          <a:p>
            <a:endParaRPr kumimoji="1" lang="en-US" altLang="ja-JP" dirty="0"/>
          </a:p>
          <a:p>
            <a:r>
              <a:rPr kumimoji="1" lang="ja-JP" altLang="en-US" dirty="0"/>
              <a:t>これは、球場でティーポットを見つけるのは本当に大変だ、ということではなくて、ユニフォームグリッドを使っている場合に、レイが、一か所ポリゴンが密集したところに当たると、著しくパフォーマンスが落ちる問題のことを言います。</a:t>
            </a:r>
            <a:r>
              <a:rPr kumimoji="1" lang="en-US" altLang="ja-JP" dirty="0" err="1"/>
              <a:t>kd</a:t>
            </a:r>
            <a:r>
              <a:rPr kumimoji="1" lang="en-US" altLang="ja-JP" dirty="0"/>
              <a:t>-tree</a:t>
            </a:r>
            <a:r>
              <a:rPr kumimoji="1" lang="ja-JP" altLang="en-US" dirty="0"/>
              <a:t>や</a:t>
            </a:r>
            <a:r>
              <a:rPr kumimoji="1" lang="en-US" altLang="ja-JP" dirty="0"/>
              <a:t>BVH</a:t>
            </a:r>
            <a:r>
              <a:rPr kumimoji="1" lang="ja-JP" altLang="en-US" dirty="0"/>
              <a:t>といったデータ構造は階層的にデータを保持するので、この問題に悩まされることはありません。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a:t>
            </a:fld>
            <a:endParaRPr kumimoji="1" lang="ja-JP" altLang="en-US"/>
          </a:p>
        </p:txBody>
      </p:sp>
    </p:spTree>
    <p:extLst>
      <p:ext uri="{BB962C8B-B14F-4D97-AF65-F5344CB8AC3E}">
        <p14:creationId xmlns:p14="http://schemas.microsoft.com/office/powerpoint/2010/main" val="31143185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リーフノードは簡単だったので、次にインナーノードを見てみます。</a:t>
            </a:r>
            <a:r>
              <a:rPr kumimoji="1" lang="en-US" altLang="ja-JP" dirty="0"/>
              <a:t>5</a:t>
            </a:r>
            <a:r>
              <a:rPr kumimoji="1" lang="ja-JP" altLang="en-US" dirty="0"/>
              <a:t>のノードに注目してみましょう。この親は必ずインナーノード</a:t>
            </a:r>
            <a:r>
              <a:rPr kumimoji="1" lang="en-US" altLang="ja-JP" dirty="0"/>
              <a:t>4</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Delta(5-1)</a:t>
            </a:r>
            <a:r>
              <a:rPr kumimoji="1" lang="ja-JP" altLang="en-US" dirty="0"/>
              <a:t>と</a:t>
            </a:r>
            <a:r>
              <a:rPr kumimoji="1" lang="en-US" altLang="ja-JP" dirty="0"/>
              <a:t>Delta(6)</a:t>
            </a:r>
            <a:r>
              <a:rPr kumimoji="1" lang="ja-JP" altLang="en-US" dirty="0"/>
              <a:t>を計算してみます。この</a:t>
            </a:r>
            <a:r>
              <a:rPr kumimoji="1" lang="en-US" altLang="ja-JP" dirty="0"/>
              <a:t>5-1</a:t>
            </a:r>
            <a:r>
              <a:rPr kumimoji="1" lang="ja-JP" altLang="en-US" dirty="0"/>
              <a:t>と</a:t>
            </a:r>
            <a:r>
              <a:rPr kumimoji="1" lang="en-US" altLang="ja-JP" dirty="0"/>
              <a:t>6</a:t>
            </a:r>
            <a:r>
              <a:rPr kumimoji="1" lang="ja-JP" altLang="en-US" dirty="0"/>
              <a:t>という数字はインナーノード５がカバーしている範囲によって決まります。</a:t>
            </a:r>
            <a:r>
              <a:rPr kumimoji="1" lang="en-US" altLang="ja-JP" dirty="0"/>
              <a:t>5</a:t>
            </a:r>
            <a:r>
              <a:rPr kumimoji="1" lang="ja-JP" altLang="en-US" dirty="0"/>
              <a:t>から６がカバーされている場合、</a:t>
            </a:r>
            <a:r>
              <a:rPr kumimoji="1" lang="en-US" altLang="ja-JP" dirty="0"/>
              <a:t>5‐1</a:t>
            </a:r>
            <a:r>
              <a:rPr kumimoji="1" lang="ja-JP" altLang="en-US" dirty="0"/>
              <a:t>の</a:t>
            </a:r>
            <a:r>
              <a:rPr kumimoji="1" lang="en-US" altLang="ja-JP" dirty="0"/>
              <a:t>4</a:t>
            </a:r>
            <a:r>
              <a:rPr kumimoji="1" lang="ja-JP" altLang="en-US" dirty="0"/>
              <a:t>と</a:t>
            </a:r>
            <a:r>
              <a:rPr kumimoji="1" lang="en-US" altLang="ja-JP" dirty="0"/>
              <a:t>6</a:t>
            </a:r>
            <a:r>
              <a:rPr kumimoji="1" lang="ja-JP" altLang="en-US" dirty="0"/>
              <a:t>が親になる可能性があります。先ほどと同様に</a:t>
            </a:r>
            <a:r>
              <a:rPr kumimoji="1" lang="en-US" altLang="ja-JP" dirty="0"/>
              <a:t>δ</a:t>
            </a:r>
            <a:r>
              <a:rPr kumimoji="1" lang="ja-JP" altLang="en-US" dirty="0"/>
              <a:t>を計算してみます。そうすると</a:t>
            </a:r>
            <a:r>
              <a:rPr kumimoji="1" lang="en-US" altLang="ja-JP" dirty="0"/>
              <a:t>δ(6)</a:t>
            </a:r>
            <a:r>
              <a:rPr kumimoji="1" lang="ja-JP" altLang="en-US" dirty="0"/>
              <a:t>が小さいので</a:t>
            </a:r>
            <a:r>
              <a:rPr kumimoji="1" lang="en-US" altLang="ja-JP" dirty="0"/>
              <a:t>6</a:t>
            </a:r>
            <a:r>
              <a:rPr kumimoji="1" lang="ja-JP" altLang="en-US" dirty="0"/>
              <a:t>が親になります。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50</a:t>
            </a:fld>
            <a:endParaRPr kumimoji="1" lang="ja-JP" altLang="en-US"/>
          </a:p>
        </p:txBody>
      </p:sp>
    </p:spTree>
    <p:extLst>
      <p:ext uri="{BB962C8B-B14F-4D97-AF65-F5344CB8AC3E}">
        <p14:creationId xmlns:p14="http://schemas.microsoft.com/office/powerpoint/2010/main" val="14050216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リーフノードの時と同じように親に自身がカバーする範囲の端点、この場合は下限を渡し、親の</a:t>
            </a:r>
            <a:r>
              <a:rPr kumimoji="1" lang="en-US" altLang="ja-JP" dirty="0"/>
              <a:t>AABB</a:t>
            </a:r>
            <a:r>
              <a:rPr kumimoji="1" lang="ja-JP" altLang="en-US" dirty="0"/>
              <a:t>を自身の</a:t>
            </a:r>
            <a:r>
              <a:rPr kumimoji="1" lang="en-US" altLang="ja-JP" dirty="0"/>
              <a:t>AABB</a:t>
            </a:r>
            <a:r>
              <a:rPr kumimoji="1" lang="ja-JP" altLang="en-US" dirty="0"/>
              <a:t>が含まれるよう拡大します。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51</a:t>
            </a:fld>
            <a:endParaRPr kumimoji="1" lang="ja-JP" altLang="en-US"/>
          </a:p>
        </p:txBody>
      </p:sp>
    </p:spTree>
    <p:extLst>
      <p:ext uri="{BB962C8B-B14F-4D97-AF65-F5344CB8AC3E}">
        <p14:creationId xmlns:p14="http://schemas.microsoft.com/office/powerpoint/2010/main" val="17461487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実際に並列で構築していくときは、各スレッドがそれぞれのリーフノードから、ルートに向かって処理を進めます。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52</a:t>
            </a:fld>
            <a:endParaRPr kumimoji="1" lang="ja-JP" altLang="en-US"/>
          </a:p>
        </p:txBody>
      </p:sp>
    </p:spTree>
    <p:extLst>
      <p:ext uri="{BB962C8B-B14F-4D97-AF65-F5344CB8AC3E}">
        <p14:creationId xmlns:p14="http://schemas.microsoft.com/office/powerpoint/2010/main" val="26540972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a:t>
            </a:r>
            <a:r>
              <a:rPr kumimoji="1" lang="en-US" altLang="ja-JP" dirty="0"/>
              <a:t>0</a:t>
            </a:r>
            <a:r>
              <a:rPr kumimoji="1" lang="ja-JP" altLang="en-US" dirty="0"/>
              <a:t>から始まったスレッドとリーフ１から始まったスレッドはともにインナーノード</a:t>
            </a:r>
            <a:r>
              <a:rPr kumimoji="1" lang="en-US" altLang="ja-JP" dirty="0"/>
              <a:t>0</a:t>
            </a:r>
            <a:r>
              <a:rPr kumimoji="1" lang="ja-JP" altLang="en-US" dirty="0"/>
              <a:t>に向かいます。仮にリーフ１から始まったスレッドが先にインナーノード</a:t>
            </a:r>
            <a:r>
              <a:rPr kumimoji="1" lang="en-US" altLang="ja-JP" dirty="0"/>
              <a:t>0</a:t>
            </a:r>
            <a:r>
              <a:rPr kumimoji="1" lang="ja-JP" altLang="en-US" dirty="0"/>
              <a:t>に到着したとします。すると、インナーノード</a:t>
            </a:r>
            <a:r>
              <a:rPr kumimoji="1" lang="en-US" altLang="ja-JP" dirty="0"/>
              <a:t>0</a:t>
            </a:r>
            <a:r>
              <a:rPr kumimoji="1" lang="ja-JP" altLang="en-US" dirty="0"/>
              <a:t>に範囲を渡し、インナーノードの</a:t>
            </a:r>
            <a:r>
              <a:rPr kumimoji="1" lang="en-US" altLang="ja-JP" dirty="0"/>
              <a:t>AABB</a:t>
            </a:r>
            <a:r>
              <a:rPr kumimoji="1" lang="ja-JP" altLang="en-US" dirty="0"/>
              <a:t>を拡張し、終了します。このように、先着スレッドは親に自身がカバーする範囲の最小値あるいは最大値を渡し、親の</a:t>
            </a:r>
            <a:r>
              <a:rPr kumimoji="1" lang="en-US" altLang="ja-JP" dirty="0"/>
              <a:t>AABB</a:t>
            </a:r>
            <a:r>
              <a:rPr kumimoji="1" lang="ja-JP" altLang="en-US" dirty="0"/>
              <a:t>を拡大して終了し、別のリーフの処理にかかります。したがって各ノードは同時に２つのスレッドが訪れる可能性があります。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53</a:t>
            </a:fld>
            <a:endParaRPr kumimoji="1" lang="ja-JP" altLang="en-US"/>
          </a:p>
        </p:txBody>
      </p:sp>
    </p:spTree>
    <p:extLst>
      <p:ext uri="{BB962C8B-B14F-4D97-AF65-F5344CB8AC3E}">
        <p14:creationId xmlns:p14="http://schemas.microsoft.com/office/powerpoint/2010/main" val="38753132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ルートに</a:t>
            </a:r>
            <a:r>
              <a:rPr kumimoji="1" lang="en-US" altLang="ja-JP" dirty="0"/>
              <a:t>2</a:t>
            </a:r>
            <a:r>
              <a:rPr kumimoji="1" lang="ja-JP" altLang="en-US" dirty="0"/>
              <a:t>つ目のスレッドが到達したら、ルートノードが</a:t>
            </a:r>
            <a:r>
              <a:rPr kumimoji="1" lang="en-US" altLang="ja-JP" dirty="0"/>
              <a:t>0</a:t>
            </a:r>
            <a:r>
              <a:rPr kumimoji="1" lang="ja-JP" altLang="en-US" dirty="0"/>
              <a:t>から</a:t>
            </a:r>
            <a:r>
              <a:rPr kumimoji="1" lang="en-US" altLang="ja-JP" dirty="0"/>
              <a:t>7</a:t>
            </a:r>
            <a:r>
              <a:rPr kumimoji="1" lang="ja-JP" altLang="en-US" dirty="0"/>
              <a:t>までの全範囲をカバーした状態になり、ツリーの構築が終了します。</a:t>
            </a:r>
            <a:endParaRPr kumimoji="1" lang="en-US" altLang="ja-JP" dirty="0"/>
          </a:p>
          <a:p>
            <a:endParaRPr kumimoji="1" lang="en-US" altLang="ja-JP" dirty="0"/>
          </a:p>
          <a:p>
            <a:r>
              <a:rPr kumimoji="1" lang="en-US" altLang="ja-JP" dirty="0"/>
              <a:t>AABB</a:t>
            </a:r>
            <a:r>
              <a:rPr kumimoji="1" lang="ja-JP" altLang="en-US" dirty="0"/>
              <a:t>のデータ構造について少し触れておきます。</a:t>
            </a:r>
            <a:r>
              <a:rPr kumimoji="1" lang="en-US" altLang="ja-JP" dirty="0"/>
              <a:t>C++</a:t>
            </a:r>
            <a:r>
              <a:rPr kumimoji="1" lang="ja-JP" altLang="en-US" dirty="0"/>
              <a:t>は違う型の</a:t>
            </a:r>
            <a:r>
              <a:rPr kumimoji="1" lang="en-US" altLang="ja-JP" dirty="0"/>
              <a:t>union</a:t>
            </a:r>
            <a:r>
              <a:rPr kumimoji="1" lang="ja-JP" altLang="en-US" dirty="0"/>
              <a:t>が許されないのですが</a:t>
            </a:r>
            <a:r>
              <a:rPr kumimoji="1" lang="en-US" altLang="ja-JP" dirty="0"/>
              <a:t>(</a:t>
            </a:r>
            <a:r>
              <a:rPr lang="en-US" altLang="ja-JP" dirty="0">
                <a:hlinkClick r:id="rId3"/>
              </a:rPr>
              <a:t>http://www.pbr-book.org/3ed-2018/Shapes/Managing_Rounding_Error.html</a:t>
            </a:r>
            <a:r>
              <a:rPr lang="ja-JP" altLang="en-US" dirty="0"/>
              <a:t>による</a:t>
            </a:r>
            <a:r>
              <a:rPr kumimoji="1" lang="en-US" altLang="ja-JP" dirty="0"/>
              <a:t>)</a:t>
            </a:r>
            <a:r>
              <a:rPr kumimoji="1" lang="ja-JP" altLang="en-US" dirty="0"/>
              <a:t>、</a:t>
            </a:r>
            <a:r>
              <a:rPr kumimoji="1" lang="en-US" altLang="ja-JP" dirty="0"/>
              <a:t>VS2017</a:t>
            </a:r>
            <a:r>
              <a:rPr kumimoji="1" lang="ja-JP" altLang="en-US" dirty="0"/>
              <a:t>ではこの記述で問題なく動作するので、私はこう実装しました。よりよい方法をご存じの方は後でこっそり教えてください。</a:t>
            </a:r>
            <a:r>
              <a:rPr kumimoji="1" lang="en-US" altLang="ja-JP" dirty="0"/>
              <a:t>AABB</a:t>
            </a:r>
            <a:r>
              <a:rPr kumimoji="1" lang="ja-JP" altLang="en-US" dirty="0"/>
              <a:t>を複数スレッドが同時に拡張することがありますが、その時は</a:t>
            </a:r>
            <a:r>
              <a:rPr kumimoji="1" lang="en-US" altLang="ja-JP" dirty="0"/>
              <a:t>float</a:t>
            </a:r>
            <a:r>
              <a:rPr kumimoji="1" lang="ja-JP" altLang="en-US" dirty="0"/>
              <a:t>の値を</a:t>
            </a:r>
            <a:r>
              <a:rPr kumimoji="1" lang="en-US" altLang="ja-JP" dirty="0"/>
              <a:t>uint32_t</a:t>
            </a:r>
            <a:r>
              <a:rPr kumimoji="1" lang="ja-JP" altLang="en-US" dirty="0"/>
              <a:t>にキャストして</a:t>
            </a:r>
            <a:r>
              <a:rPr kumimoji="1" lang="en-US" altLang="ja-JP" sz="1200" kern="1200" dirty="0" err="1">
                <a:solidFill>
                  <a:schemeClr val="tx1"/>
                </a:solidFill>
                <a:latin typeface="+mn-lt"/>
                <a:ea typeface="+mn-ea"/>
                <a:cs typeface="+mn-cs"/>
              </a:rPr>
              <a:t>compare_exchange_weak</a:t>
            </a:r>
            <a:r>
              <a:rPr kumimoji="1" lang="ja-JP" altLang="en-US" sz="1200" kern="1200" dirty="0">
                <a:solidFill>
                  <a:schemeClr val="tx1"/>
                </a:solidFill>
                <a:latin typeface="+mn-lt"/>
                <a:ea typeface="+mn-ea"/>
                <a:cs typeface="+mn-cs"/>
              </a:rPr>
              <a:t>を使います。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54</a:t>
            </a:fld>
            <a:endParaRPr kumimoji="1" lang="ja-JP" altLang="en-US"/>
          </a:p>
        </p:txBody>
      </p:sp>
    </p:spTree>
    <p:extLst>
      <p:ext uri="{BB962C8B-B14F-4D97-AF65-F5344CB8AC3E}">
        <p14:creationId xmlns:p14="http://schemas.microsoft.com/office/powerpoint/2010/main" val="25643997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以上のように簡単に完全に並列で</a:t>
            </a:r>
            <a:r>
              <a:rPr kumimoji="1" lang="en-US" altLang="ja-JP" dirty="0"/>
              <a:t>BVH</a:t>
            </a:r>
            <a:r>
              <a:rPr kumimoji="1" lang="ja-JP" altLang="en-US" dirty="0"/>
              <a:t>が構築できる素晴らしいアルゴリズムです。論文中にも書かれていますが、関数デルタは実は任意のものを使用することができるため、</a:t>
            </a:r>
            <a:r>
              <a:rPr kumimoji="1" lang="en-US" altLang="ja-JP" dirty="0"/>
              <a:t>LBVH</a:t>
            </a:r>
            <a:r>
              <a:rPr kumimoji="1" lang="ja-JP" altLang="en-US" dirty="0"/>
              <a:t>でありながら</a:t>
            </a:r>
            <a:r>
              <a:rPr kumimoji="1" lang="en-US" altLang="ja-JP" dirty="0"/>
              <a:t>SAH</a:t>
            </a:r>
            <a:r>
              <a:rPr kumimoji="1" lang="ja-JP" altLang="en-US" dirty="0"/>
              <a:t>を小さくするようなものにすることも可能性としては考えられます。後続の研究が出てくるのが楽しみです。</a:t>
            </a:r>
            <a:endParaRPr kumimoji="1" lang="en-US" altLang="ja-JP" dirty="0"/>
          </a:p>
          <a:p>
            <a:endParaRPr kumimoji="1" lang="en-US" altLang="ja-JP" dirty="0"/>
          </a:p>
          <a:p>
            <a:r>
              <a:rPr kumimoji="1" lang="ja-JP" altLang="en-US" dirty="0"/>
              <a:t>さて、素晴らしい方法なんですが、完璧ではありません。論文の方法を「そのまま」実装した場合、少し不便な点が行くつかあります。まずはルートのノード</a:t>
            </a:r>
            <a:r>
              <a:rPr kumimoji="1" lang="en-US" altLang="ja-JP" dirty="0"/>
              <a:t>ID</a:t>
            </a:r>
            <a:r>
              <a:rPr kumimoji="1" lang="ja-JP" altLang="en-US" dirty="0"/>
              <a:t>が０ではないこと。次に各ノードが２つの子へのリファレンスを持つこと。子ノードが隣接するならば、リファレンスは一つで済むので、メモリが無駄になります。</a:t>
            </a:r>
            <a:endParaRPr kumimoji="1" lang="en-US" altLang="ja-JP" dirty="0"/>
          </a:p>
          <a:p>
            <a:endParaRPr kumimoji="1" lang="en-US" altLang="ja-JP" dirty="0"/>
          </a:p>
          <a:p>
            <a:r>
              <a:rPr kumimoji="1" lang="ja-JP" altLang="en-US" dirty="0"/>
              <a:t>また、</a:t>
            </a:r>
            <a:r>
              <a:rPr kumimoji="1" lang="en-US" altLang="ja-JP" dirty="0"/>
              <a:t>N</a:t>
            </a:r>
            <a:r>
              <a:rPr kumimoji="1" lang="ja-JP" altLang="en-US" dirty="0"/>
              <a:t>個のリーフがある場合、インナーノードの数は</a:t>
            </a:r>
            <a:r>
              <a:rPr kumimoji="1" lang="en-US" altLang="ja-JP" dirty="0"/>
              <a:t>N-1</a:t>
            </a:r>
            <a:r>
              <a:rPr kumimoji="1" lang="ja-JP" altLang="en-US" dirty="0"/>
              <a:t>となり、数の予測はしやすいのですが、メモリの消費が問題となります。一般的にリーフには数個のプリミティブをまとめたほうがトラバースの効率が良いので、構築のアルゴリズムを工夫してインデックス用のメモリなどを少し減らしても、</a:t>
            </a:r>
            <a:r>
              <a:rPr kumimoji="1" lang="en-US" altLang="ja-JP" dirty="0"/>
              <a:t>AABB</a:t>
            </a:r>
            <a:r>
              <a:rPr kumimoji="1" lang="ja-JP" altLang="en-US" dirty="0"/>
              <a:t>が一番メモリを消費するために、根本的な解決にはなりません。いくつかのプリミティブのまとまりをリーフとみなしツリーを構築することでこの問題は避けられまが、より良い「まとまり」をつくるには</a:t>
            </a:r>
            <a:r>
              <a:rPr kumimoji="1" lang="ja-JP" altLang="en-US" sz="1200" b="0" i="0" kern="1200" dirty="0">
                <a:solidFill>
                  <a:schemeClr val="tx1"/>
                </a:solidFill>
                <a:effectLst/>
                <a:latin typeface="+mn-lt"/>
                <a:ea typeface="+mn-ea"/>
                <a:cs typeface="+mn-cs"/>
              </a:rPr>
              <a:t>最近傍ペアを用いるなど工夫が必要です</a:t>
            </a:r>
            <a:r>
              <a:rPr kumimoji="1" lang="ja-JP" altLang="en-US" dirty="0"/>
              <a:t>。</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55</a:t>
            </a:fld>
            <a:endParaRPr kumimoji="1" lang="ja-JP" altLang="en-US"/>
          </a:p>
        </p:txBody>
      </p:sp>
    </p:spTree>
    <p:extLst>
      <p:ext uri="{BB962C8B-B14F-4D97-AF65-F5344CB8AC3E}">
        <p14:creationId xmlns:p14="http://schemas.microsoft.com/office/powerpoint/2010/main" val="4056365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サンプルコードを用意しました。実装に少しメモリの消費に無駄がありますが、どのように</a:t>
            </a:r>
            <a:r>
              <a:rPr kumimoji="1" lang="en-US" altLang="ja-JP" dirty="0"/>
              <a:t>C++</a:t>
            </a:r>
            <a:r>
              <a:rPr kumimoji="1" lang="ja-JP" altLang="en-US" dirty="0"/>
              <a:t>で記述できるか参考になれば幸いです。</a:t>
            </a:r>
            <a:endParaRPr kumimoji="1" lang="en-US" altLang="ja-JP" dirty="0"/>
          </a:p>
          <a:p>
            <a:endParaRPr kumimoji="1" lang="en-US" altLang="ja-JP" dirty="0"/>
          </a:p>
          <a:p>
            <a:r>
              <a:rPr kumimoji="1" lang="ja-JP" altLang="en-US" dirty="0"/>
              <a:t>また、</a:t>
            </a:r>
            <a:r>
              <a:rPr kumimoji="1" lang="en-US" altLang="ja-JP" dirty="0"/>
              <a:t>Morton</a:t>
            </a:r>
            <a:r>
              <a:rPr kumimoji="1" lang="ja-JP" altLang="en-US" dirty="0"/>
              <a:t>コードをつかって、</a:t>
            </a:r>
            <a:r>
              <a:rPr kumimoji="1" lang="en-US" altLang="ja-JP" dirty="0"/>
              <a:t>Wide</a:t>
            </a:r>
            <a:r>
              <a:rPr kumimoji="1" lang="ja-JP" altLang="en-US" dirty="0"/>
              <a:t> </a:t>
            </a:r>
            <a:r>
              <a:rPr kumimoji="1" lang="en-US" altLang="ja-JP" dirty="0"/>
              <a:t>BVH</a:t>
            </a:r>
            <a:r>
              <a:rPr kumimoji="1" lang="ja-JP" altLang="en-US" dirty="0"/>
              <a:t>を直接構築する方法が知っている限り提案されていないので、チャレンジしてみるのも面白いかもしれません。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56</a:t>
            </a:fld>
            <a:endParaRPr kumimoji="1" lang="ja-JP" altLang="en-US"/>
          </a:p>
        </p:txBody>
      </p:sp>
    </p:spTree>
    <p:extLst>
      <p:ext uri="{BB962C8B-B14F-4D97-AF65-F5344CB8AC3E}">
        <p14:creationId xmlns:p14="http://schemas.microsoft.com/office/powerpoint/2010/main" val="230653358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次は最適化のテクニックをいくつか紹介します。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57</a:t>
            </a:fld>
            <a:endParaRPr kumimoji="1" lang="ja-JP" altLang="en-US"/>
          </a:p>
        </p:txBody>
      </p:sp>
    </p:spTree>
    <p:extLst>
      <p:ext uri="{BB962C8B-B14F-4D97-AF65-F5344CB8AC3E}">
        <p14:creationId xmlns:p14="http://schemas.microsoft.com/office/powerpoint/2010/main" val="41961580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まず、回転です。回転はトポロジーを変更する最小の操作です。</a:t>
            </a:r>
            <a:r>
              <a:rPr kumimoji="1" lang="en-US" altLang="ja-JP" dirty="0"/>
              <a:t>SAH</a:t>
            </a:r>
            <a:r>
              <a:rPr kumimoji="1" lang="ja-JP" altLang="en-US" dirty="0"/>
              <a:t>が小さくなるよう回転させ、ツリーの品質を改善します。これが、</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58</a:t>
            </a:fld>
            <a:endParaRPr kumimoji="1" lang="ja-JP" altLang="en-US"/>
          </a:p>
        </p:txBody>
      </p:sp>
    </p:spTree>
    <p:extLst>
      <p:ext uri="{BB962C8B-B14F-4D97-AF65-F5344CB8AC3E}">
        <p14:creationId xmlns:p14="http://schemas.microsoft.com/office/powerpoint/2010/main" val="38507587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こうなります。ただ処理が局所的なので、回転をツリーのいたるところで行っても、</a:t>
            </a:r>
            <a:r>
              <a:rPr kumimoji="1" lang="en-US" altLang="ja-JP" dirty="0"/>
              <a:t>BVH</a:t>
            </a:r>
            <a:r>
              <a:rPr kumimoji="1" lang="ja-JP" altLang="en-US" dirty="0"/>
              <a:t>全体として品質が改善されるとは限らない、という点を覚えておいてください。入力のメッシュがある程度細かくテッセレーションされていた場合は、ノード同士のーバーラップを増やしてしまう可能性もあ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59</a:t>
            </a:fld>
            <a:endParaRPr kumimoji="1" lang="ja-JP" altLang="en-US"/>
          </a:p>
        </p:txBody>
      </p:sp>
    </p:spTree>
    <p:extLst>
      <p:ext uri="{BB962C8B-B14F-4D97-AF65-F5344CB8AC3E}">
        <p14:creationId xmlns:p14="http://schemas.microsoft.com/office/powerpoint/2010/main" val="4008442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他にも様々なデータ構造が提案されています。しかし、今日では全てのレンダラといっていいほど、多くのレンダラが</a:t>
            </a:r>
            <a:r>
              <a:rPr kumimoji="1" lang="en-US" altLang="ja-JP" dirty="0"/>
              <a:t>BVH</a:t>
            </a:r>
            <a:r>
              <a:rPr kumimoji="1" lang="ja-JP" altLang="en-US" dirty="0"/>
              <a:t>を使用しています。</a:t>
            </a:r>
            <a:r>
              <a:rPr kumimoji="1" lang="en-US" altLang="ja-JP" dirty="0"/>
              <a:t>Intel</a:t>
            </a:r>
            <a:r>
              <a:rPr kumimoji="1" lang="ja-JP" altLang="en-US" dirty="0"/>
              <a:t>の</a:t>
            </a:r>
            <a:r>
              <a:rPr kumimoji="1" lang="en-US" altLang="ja-JP" dirty="0"/>
              <a:t>Embree</a:t>
            </a:r>
            <a:r>
              <a:rPr kumimoji="1" lang="ja-JP" altLang="en-US" dirty="0"/>
              <a:t>や</a:t>
            </a:r>
            <a:r>
              <a:rPr kumimoji="1" lang="en-US" altLang="ja-JP" dirty="0"/>
              <a:t>NVIDIA</a:t>
            </a:r>
            <a:r>
              <a:rPr kumimoji="1" lang="ja-JP" altLang="en-US" dirty="0"/>
              <a:t>の</a:t>
            </a:r>
            <a:r>
              <a:rPr kumimoji="1" lang="en-US" altLang="ja-JP" dirty="0"/>
              <a:t>OptiX</a:t>
            </a:r>
            <a:r>
              <a:rPr kumimoji="1" lang="ja-JP" altLang="en-US" dirty="0"/>
              <a:t>はともに</a:t>
            </a:r>
            <a:r>
              <a:rPr kumimoji="1" lang="en-US" altLang="ja-JP" dirty="0"/>
              <a:t>BVH</a:t>
            </a:r>
            <a:r>
              <a:rPr kumimoji="1" lang="ja-JP" altLang="en-US" dirty="0"/>
              <a:t>を使用します。当然ながら、この</a:t>
            </a:r>
            <a:r>
              <a:rPr kumimoji="1" lang="en-US" altLang="ja-JP" dirty="0"/>
              <a:t>2</a:t>
            </a:r>
            <a:r>
              <a:rPr kumimoji="1" lang="ja-JP" altLang="en-US" dirty="0"/>
              <a:t>つを利用したレンダラは</a:t>
            </a:r>
            <a:r>
              <a:rPr kumimoji="1" lang="en-US" altLang="ja-JP" dirty="0"/>
              <a:t>BVH</a:t>
            </a:r>
            <a:r>
              <a:rPr kumimoji="1" lang="ja-JP" altLang="en-US" dirty="0"/>
              <a:t>を使用していることになります。また自前のデータ構造を使用するプロダクションレンダラも自分が知る限りではほぼ全てが</a:t>
            </a:r>
            <a:r>
              <a:rPr kumimoji="1" lang="en-US" altLang="ja-JP" dirty="0"/>
              <a:t>BVH</a:t>
            </a:r>
            <a:r>
              <a:rPr kumimoji="1" lang="ja-JP" altLang="en-US" dirty="0"/>
              <a:t>を使用しています。</a:t>
            </a:r>
            <a:br>
              <a:rPr kumimoji="1" lang="en-US" altLang="ja-JP" dirty="0"/>
            </a:br>
            <a:br>
              <a:rPr kumimoji="1" lang="en-US" altLang="ja-JP" dirty="0"/>
            </a:br>
            <a:r>
              <a:rPr kumimoji="1" lang="ja-JP" altLang="en-US" dirty="0"/>
              <a:t>ですので、この発表では</a:t>
            </a:r>
            <a:r>
              <a:rPr kumimoji="1" lang="en-US" altLang="ja-JP" dirty="0"/>
              <a:t>BVH</a:t>
            </a:r>
            <a:r>
              <a:rPr kumimoji="1" lang="ja-JP" altLang="en-US" dirty="0"/>
              <a:t>の構築の仕方や最適化の方法を紹介していきます。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a:t>
            </a:fld>
            <a:endParaRPr kumimoji="1" lang="ja-JP" altLang="en-US"/>
          </a:p>
        </p:txBody>
      </p:sp>
    </p:spTree>
    <p:extLst>
      <p:ext uri="{BB962C8B-B14F-4D97-AF65-F5344CB8AC3E}">
        <p14:creationId xmlns:p14="http://schemas.microsoft.com/office/powerpoint/2010/main" val="32567131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回転より一般的なものに部分木の再構築を行う方法があります。</a:t>
            </a:r>
            <a:r>
              <a:rPr kumimoji="1" lang="en-US" altLang="ja-JP" dirty="0"/>
              <a:t>N</a:t>
            </a:r>
            <a:r>
              <a:rPr kumimoji="1" lang="ja-JP" altLang="en-US" dirty="0"/>
              <a:t>個のノードを含むツリーレットを選び、その末端部分をルーフとみなしてツリーレットを構築しなおします。その際、</a:t>
            </a:r>
            <a:r>
              <a:rPr kumimoji="1" lang="en-US" altLang="ja-JP" dirty="0"/>
              <a:t>BVH</a:t>
            </a:r>
            <a:r>
              <a:rPr kumimoji="1" lang="ja-JP" altLang="en-US" dirty="0"/>
              <a:t>構築の方法は何でも使用することが出来ます。例えば、オレンジの線で示した部分でツリーをカットし、このツリーレットを組み替えて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60</a:t>
            </a:fld>
            <a:endParaRPr kumimoji="1" lang="ja-JP" altLang="en-US"/>
          </a:p>
        </p:txBody>
      </p:sp>
    </p:spTree>
    <p:extLst>
      <p:ext uri="{BB962C8B-B14F-4D97-AF65-F5344CB8AC3E}">
        <p14:creationId xmlns:p14="http://schemas.microsoft.com/office/powerpoint/2010/main" val="14362811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このようにした場合、ノードの数には変化がないことが分かります。ただし、ツリーが想定よりずっと深くなってしまうといったことが起こりえます。</a:t>
            </a:r>
            <a:endParaRPr kumimoji="1" lang="en-US" altLang="ja-JP" dirty="0"/>
          </a:p>
          <a:p>
            <a:endParaRPr kumimoji="1" lang="en-US" altLang="ja-JP" dirty="0"/>
          </a:p>
          <a:p>
            <a:r>
              <a:rPr kumimoji="1" lang="ja-JP" altLang="en-US" dirty="0"/>
              <a:t>このアルゴリズムを並列化する際には、ツリーレットのオーバーラップを考慮したり、一番効果がある組み換えを優先して採用したりと、実装が複雑になります。</a:t>
            </a:r>
            <a:endParaRPr kumimoji="1" lang="en-US" altLang="ja-JP" dirty="0"/>
          </a:p>
          <a:p>
            <a:endParaRPr kumimoji="1" lang="en-US" altLang="ja-JP" dirty="0"/>
          </a:p>
          <a:p>
            <a:r>
              <a:rPr kumimoji="1" lang="ja-JP" altLang="en-US" dirty="0"/>
              <a:t>距離行列をつかって近似の</a:t>
            </a:r>
            <a:r>
              <a:rPr kumimoji="1" lang="en-US" altLang="ja-JP" dirty="0"/>
              <a:t>Agglomerative</a:t>
            </a:r>
            <a:r>
              <a:rPr kumimoji="1" lang="ja-JP" altLang="en-US" dirty="0"/>
              <a:t> </a:t>
            </a:r>
            <a:r>
              <a:rPr kumimoji="1" lang="en-US" altLang="ja-JP" dirty="0"/>
              <a:t>Clustering</a:t>
            </a:r>
            <a:r>
              <a:rPr kumimoji="1" lang="ja-JP" altLang="en-US" dirty="0"/>
              <a:t>を行って</a:t>
            </a:r>
            <a:r>
              <a:rPr kumimoji="1" lang="en-US" altLang="ja-JP" dirty="0"/>
              <a:t>Restructuring</a:t>
            </a:r>
            <a:r>
              <a:rPr kumimoji="1" lang="ja-JP" altLang="en-US" dirty="0"/>
              <a:t>を行う方法が高速で簡単に実装できでお勧めですが、既存手法はどれも特許がとられています。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61</a:t>
            </a:fld>
            <a:endParaRPr kumimoji="1" lang="ja-JP" altLang="en-US"/>
          </a:p>
        </p:txBody>
      </p:sp>
    </p:spTree>
    <p:extLst>
      <p:ext uri="{BB962C8B-B14F-4D97-AF65-F5344CB8AC3E}">
        <p14:creationId xmlns:p14="http://schemas.microsoft.com/office/powerpoint/2010/main" val="37515591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Reinsertion</a:t>
            </a:r>
            <a:r>
              <a:rPr kumimoji="1" lang="ja-JP" altLang="en-US" dirty="0"/>
              <a:t>はノードを引き抜いて、</a:t>
            </a:r>
            <a:r>
              <a:rPr kumimoji="1" lang="en-US" altLang="ja-JP" dirty="0"/>
              <a:t>SAH</a:t>
            </a:r>
            <a:r>
              <a:rPr kumimoji="1" lang="ja-JP" altLang="en-US" dirty="0"/>
              <a:t>が小さくなる位置を探し、そこに挿入する手法です。例えば、この</a:t>
            </a:r>
            <a:r>
              <a:rPr kumimoji="1" lang="en-US" altLang="ja-JP" dirty="0"/>
              <a:t>BVH</a:t>
            </a:r>
            <a:r>
              <a:rPr kumimoji="1" lang="ja-JP" altLang="en-US" dirty="0"/>
              <a:t>からノード</a:t>
            </a:r>
            <a:r>
              <a:rPr kumimoji="1" lang="en-US" altLang="ja-JP" dirty="0"/>
              <a:t>a</a:t>
            </a:r>
            <a:r>
              <a:rPr kumimoji="1" lang="ja-JP" altLang="en-US" dirty="0"/>
              <a:t>と</a:t>
            </a:r>
            <a:r>
              <a:rPr kumimoji="1" lang="en-US" altLang="ja-JP" dirty="0"/>
              <a:t>b</a:t>
            </a:r>
            <a:r>
              <a:rPr kumimoji="1" lang="ja-JP" altLang="en-US" dirty="0"/>
              <a:t>を引き抜いてほかの位置に移すことを考えます。</a:t>
            </a:r>
            <a:r>
              <a:rPr kumimoji="1" lang="en-US" altLang="ja-JP" dirty="0"/>
              <a:t>a</a:t>
            </a:r>
            <a:r>
              <a:rPr kumimoji="1" lang="ja-JP" altLang="en-US" dirty="0"/>
              <a:t>と</a:t>
            </a:r>
            <a:r>
              <a:rPr kumimoji="1" lang="en-US" altLang="ja-JP" dirty="0"/>
              <a:t>b</a:t>
            </a:r>
            <a:r>
              <a:rPr kumimoji="1" lang="ja-JP" altLang="en-US" dirty="0"/>
              <a:t>を引き抜くとオレンジのノード２つは当然ながら存在価値を失います。この２つの空きノードを取っておいて、</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62</a:t>
            </a:fld>
            <a:endParaRPr kumimoji="1" lang="ja-JP" altLang="en-US"/>
          </a:p>
        </p:txBody>
      </p:sp>
    </p:spTree>
    <p:extLst>
      <p:ext uri="{BB962C8B-B14F-4D97-AF65-F5344CB8AC3E}">
        <p14:creationId xmlns:p14="http://schemas.microsoft.com/office/powerpoint/2010/main" val="459878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挿入時にはこのように使用します。本来は逐次的に処理を行う方法ですが、並列化バージョンも存在し、実は並列化したほうが</a:t>
            </a:r>
            <a:r>
              <a:rPr kumimoji="1" lang="en-US" altLang="ja-JP" dirty="0"/>
              <a:t>BVH</a:t>
            </a:r>
            <a:r>
              <a:rPr kumimoji="1" lang="ja-JP" altLang="en-US" dirty="0"/>
              <a:t>の品質が上がります。これは並列化した場合の方が最適化問題を解くにあたって、より広い解の領域を探索できるようになるから、と考えることが出来ます。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63</a:t>
            </a:fld>
            <a:endParaRPr kumimoji="1" lang="ja-JP" altLang="en-US"/>
          </a:p>
        </p:txBody>
      </p:sp>
    </p:spTree>
    <p:extLst>
      <p:ext uri="{BB962C8B-B14F-4D97-AF65-F5344CB8AC3E}">
        <p14:creationId xmlns:p14="http://schemas.microsoft.com/office/powerpoint/2010/main" val="8170198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並べ替えを使うと子ノードの順序を変えることで、オクルージョンの計算を高速化することが出来ます。並べ替えにはなんらかのコスト関数を用いますが、オクルージョンの場合は、基本的にレイを多くブロックするものを前に持ってくる、という操作を行います。このときツリーのトポロジーは一切変化しないので、</a:t>
            </a:r>
            <a:r>
              <a:rPr kumimoji="1" lang="en-US" altLang="ja-JP" dirty="0"/>
              <a:t>First-Hit</a:t>
            </a:r>
            <a:r>
              <a:rPr kumimoji="1" lang="ja-JP" altLang="en-US" dirty="0"/>
              <a:t>トラバーサルのパフォーマンスは変化しない、という面白い性質があります。複雑なトラバーサルを行うアルゴリズムとの違いは、ソートは基本的に一回だけ行われるので、実行時にオーバーヘッドが発生しないということです。</a:t>
            </a:r>
            <a:br>
              <a:rPr kumimoji="1" lang="en-US" altLang="ja-JP" dirty="0"/>
            </a:br>
            <a:br>
              <a:rPr kumimoji="1" lang="en-US" altLang="ja-JP" dirty="0"/>
            </a:br>
            <a:r>
              <a:rPr kumimoji="1" lang="ja-JP" altLang="en-US" dirty="0"/>
              <a:t>ソースコードはここにあります。</a:t>
            </a:r>
            <a:r>
              <a:rPr kumimoji="1" lang="en-US" altLang="ja-JP" dirty="0"/>
              <a:t>Wide</a:t>
            </a:r>
            <a:r>
              <a:rPr kumimoji="1" lang="ja-JP" altLang="en-US" dirty="0"/>
              <a:t> </a:t>
            </a:r>
            <a:r>
              <a:rPr kumimoji="1" lang="en-US" altLang="ja-JP" dirty="0"/>
              <a:t>BVH</a:t>
            </a:r>
            <a:r>
              <a:rPr kumimoji="1" lang="ja-JP" altLang="en-US" dirty="0"/>
              <a:t>のトラバースも含まれていますが、当時のコードはそれほど最適化されていませんので、ご了承ください。</a:t>
            </a:r>
            <a:r>
              <a:rPr lang="en-US" altLang="ja-JP" dirty="0">
                <a:hlinkClick r:id="rId3"/>
              </a:rPr>
              <a:t>http://jcgt.org/published/0005/02/02/</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64</a:t>
            </a:fld>
            <a:endParaRPr kumimoji="1" lang="ja-JP" altLang="en-US"/>
          </a:p>
        </p:txBody>
      </p:sp>
    </p:spTree>
    <p:extLst>
      <p:ext uri="{BB962C8B-B14F-4D97-AF65-F5344CB8AC3E}">
        <p14:creationId xmlns:p14="http://schemas.microsoft.com/office/powerpoint/2010/main" val="12117895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a:t>
            </a:r>
            <a:r>
              <a:rPr kumimoji="1" lang="en-US" altLang="ja-JP" dirty="0"/>
              <a:t>Re-braiding</a:t>
            </a:r>
            <a:r>
              <a:rPr kumimoji="1" lang="ja-JP" altLang="en-US" dirty="0"/>
              <a:t>を紹介します。これは非常に実用的なアルゴリズムです。</a:t>
            </a:r>
            <a:endParaRPr kumimoji="1" lang="en-US" altLang="ja-JP" dirty="0"/>
          </a:p>
          <a:p>
            <a:endParaRPr kumimoji="1" lang="en-US" altLang="ja-JP" dirty="0"/>
          </a:p>
          <a:p>
            <a:r>
              <a:rPr kumimoji="1" lang="ja-JP" altLang="en-US" dirty="0"/>
              <a:t>さて、インタラクティブなシーンを扱うためには、</a:t>
            </a:r>
            <a:r>
              <a:rPr kumimoji="1" lang="en-US" altLang="ja-JP" dirty="0"/>
              <a:t>2</a:t>
            </a:r>
            <a:r>
              <a:rPr kumimoji="1" lang="ja-JP" altLang="en-US" dirty="0"/>
              <a:t>段階の</a:t>
            </a:r>
            <a:r>
              <a:rPr kumimoji="1" lang="en-US" altLang="ja-JP" dirty="0"/>
              <a:t>BVH</a:t>
            </a:r>
            <a:r>
              <a:rPr kumimoji="1" lang="ja-JP" altLang="en-US" dirty="0"/>
              <a:t>がよく用いられます。２段階の</a:t>
            </a:r>
            <a:r>
              <a:rPr kumimoji="1" lang="en-US" altLang="ja-JP" dirty="0"/>
              <a:t>BVH</a:t>
            </a:r>
            <a:r>
              <a:rPr kumimoji="1" lang="ja-JP" altLang="en-US" dirty="0"/>
              <a:t>を使う場合、まず各オブジェクトごとに</a:t>
            </a:r>
            <a:r>
              <a:rPr kumimoji="1" lang="en-US" altLang="ja-JP" dirty="0"/>
              <a:t>BVH</a:t>
            </a:r>
            <a:r>
              <a:rPr kumimoji="1" lang="ja-JP" altLang="en-US" dirty="0"/>
              <a:t>を構築します。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65</a:t>
            </a:fld>
            <a:endParaRPr kumimoji="1" lang="ja-JP" altLang="en-US"/>
          </a:p>
        </p:txBody>
      </p:sp>
    </p:spTree>
    <p:extLst>
      <p:ext uri="{BB962C8B-B14F-4D97-AF65-F5344CB8AC3E}">
        <p14:creationId xmlns:p14="http://schemas.microsoft.com/office/powerpoint/2010/main" val="28153361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そのあと、構築された各</a:t>
            </a:r>
            <a:r>
              <a:rPr kumimoji="1" lang="en-US" altLang="ja-JP" dirty="0"/>
              <a:t>BVH</a:t>
            </a:r>
            <a:r>
              <a:rPr kumimoji="1" lang="ja-JP" altLang="en-US" dirty="0"/>
              <a:t>のルートをリーフとみなして、さらに上位の</a:t>
            </a:r>
            <a:r>
              <a:rPr kumimoji="1" lang="en-US" altLang="ja-JP" dirty="0"/>
              <a:t>BVH</a:t>
            </a:r>
            <a:r>
              <a:rPr kumimoji="1" lang="ja-JP" altLang="en-US" dirty="0"/>
              <a:t>、</a:t>
            </a:r>
            <a:r>
              <a:rPr kumimoji="1" lang="en-US" altLang="ja-JP" dirty="0"/>
              <a:t>top level BVH</a:t>
            </a:r>
            <a:r>
              <a:rPr kumimoji="1" lang="ja-JP" altLang="en-US" dirty="0"/>
              <a:t>を構築します。こうすることによって、変化があったオブジェクトの</a:t>
            </a:r>
            <a:r>
              <a:rPr kumimoji="1" lang="en-US" altLang="ja-JP" dirty="0"/>
              <a:t>BVH</a:t>
            </a:r>
            <a:r>
              <a:rPr kumimoji="1" lang="ja-JP" altLang="en-US" dirty="0"/>
              <a:t>と上位の</a:t>
            </a:r>
            <a:r>
              <a:rPr kumimoji="1" lang="en-US" altLang="ja-JP" dirty="0"/>
              <a:t>BVH</a:t>
            </a:r>
            <a:r>
              <a:rPr kumimoji="1" lang="ja-JP" altLang="en-US" dirty="0"/>
              <a:t>だけを再構築すればよくなるので、すべてを再構築した場合に比べると応答が速くなります。変化したオブジェクトが複数ある場合は、オブジェクト単位で並列化できるので、実装をシンプルにしておくこともできます。</a:t>
            </a:r>
            <a:br>
              <a:rPr kumimoji="1" lang="en-US" altLang="ja-JP" dirty="0"/>
            </a:br>
            <a:br>
              <a:rPr kumimoji="1" lang="en-US" altLang="ja-JP" dirty="0"/>
            </a:br>
            <a:r>
              <a:rPr kumimoji="1" lang="ja-JP" altLang="en-US" dirty="0"/>
              <a:t>ここにある</a:t>
            </a:r>
            <a:r>
              <a:rPr kumimoji="1" lang="en-US" altLang="ja-JP" dirty="0" err="1"/>
              <a:t>Bref</a:t>
            </a:r>
            <a:r>
              <a:rPr kumimoji="1" lang="ja-JP" altLang="en-US" dirty="0"/>
              <a:t>というのは</a:t>
            </a:r>
            <a:r>
              <a:rPr lang="en-US" altLang="ja-JP" dirty="0"/>
              <a:t>BVH node build reference</a:t>
            </a:r>
            <a:r>
              <a:rPr lang="ja-JP" altLang="en-US" dirty="0"/>
              <a:t>の略で、文字通り</a:t>
            </a:r>
            <a:r>
              <a:rPr lang="en-US" altLang="ja-JP" dirty="0"/>
              <a:t>BVH</a:t>
            </a:r>
            <a:r>
              <a:rPr lang="ja-JP" altLang="en-US" dirty="0"/>
              <a:t>のノードへのリファレンスを表しています。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66</a:t>
            </a:fld>
            <a:endParaRPr kumimoji="1" lang="ja-JP" altLang="en-US"/>
          </a:p>
        </p:txBody>
      </p:sp>
    </p:spTree>
    <p:extLst>
      <p:ext uri="{BB962C8B-B14F-4D97-AF65-F5344CB8AC3E}">
        <p14:creationId xmlns:p14="http://schemas.microsoft.com/office/powerpoint/2010/main" val="13771316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ただし、オブジェクト同士が重なってしまった場合、レイトレーシングのパフォーマンスが落ちてしうという致命的な問題があります。この図のような状態は明らかによくありません。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67</a:t>
            </a:fld>
            <a:endParaRPr kumimoji="1" lang="ja-JP" altLang="en-US"/>
          </a:p>
        </p:txBody>
      </p:sp>
    </p:spTree>
    <p:extLst>
      <p:ext uri="{BB962C8B-B14F-4D97-AF65-F5344CB8AC3E}">
        <p14:creationId xmlns:p14="http://schemas.microsoft.com/office/powerpoint/2010/main" val="42640193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Re-braiding</a:t>
            </a:r>
            <a:r>
              <a:rPr kumimoji="1" lang="ja-JP" altLang="en-US" dirty="0"/>
              <a:t>はそのような状況を改善するため、重なりが大きいノードを展開します。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68</a:t>
            </a:fld>
            <a:endParaRPr kumimoji="1" lang="ja-JP" altLang="en-US"/>
          </a:p>
        </p:txBody>
      </p:sp>
    </p:spTree>
    <p:extLst>
      <p:ext uri="{BB962C8B-B14F-4D97-AF65-F5344CB8AC3E}">
        <p14:creationId xmlns:p14="http://schemas.microsoft.com/office/powerpoint/2010/main" val="272324600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そして</a:t>
            </a:r>
            <a:r>
              <a:rPr kumimoji="1" lang="en-US" altLang="ja-JP" dirty="0"/>
              <a:t>top level BVH</a:t>
            </a:r>
            <a:r>
              <a:rPr kumimoji="1" lang="ja-JP" altLang="en-US" dirty="0"/>
              <a:t>の品質が改善するよう、</a:t>
            </a:r>
            <a:r>
              <a:rPr kumimoji="1" lang="en-US" altLang="ja-JP" dirty="0" err="1"/>
              <a:t>Brefs</a:t>
            </a:r>
            <a:r>
              <a:rPr kumimoji="1" lang="ja-JP" altLang="en-US" dirty="0"/>
              <a:t>を組み変えます。注意したいのは各オブジェクトごとに構築した</a:t>
            </a:r>
            <a:r>
              <a:rPr kumimoji="1" lang="en-US" altLang="ja-JP" dirty="0"/>
              <a:t>BVH</a:t>
            </a:r>
            <a:r>
              <a:rPr kumimoji="1" lang="ja-JP" altLang="en-US" dirty="0"/>
              <a:t>には手を入れないということです。</a:t>
            </a:r>
            <a:r>
              <a:rPr kumimoji="1" lang="en-US" altLang="ja-JP" dirty="0"/>
              <a:t>Bonsai</a:t>
            </a:r>
            <a:r>
              <a:rPr kumimoji="1" lang="ja-JP" altLang="en-US" dirty="0"/>
              <a:t>という発想の良く似たアルゴリズムがあり、そちらでは剪定されたルート付近のいらない部分が捨てられてしまいますが、</a:t>
            </a:r>
            <a:r>
              <a:rPr kumimoji="1" lang="en-US" altLang="ja-JP" dirty="0"/>
              <a:t>Re-braiding</a:t>
            </a:r>
            <a:r>
              <a:rPr kumimoji="1" lang="ja-JP" altLang="en-US" dirty="0"/>
              <a:t>はあくまでも補助のロープでつなぎ変えを行うという点で異なります。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br>
              <a:rPr kumimoji="1" lang="en-US" altLang="ja-JP" dirty="0"/>
            </a:br>
            <a:r>
              <a:rPr kumimoji="1" lang="ja-JP" altLang="en-US" dirty="0"/>
              <a:t>メモリと計算速度はトレードオフの関係にあります。</a:t>
            </a:r>
            <a:r>
              <a:rPr kumimoji="1" lang="en-US" altLang="ja-JP" dirty="0"/>
              <a:t>Wide</a:t>
            </a:r>
            <a:r>
              <a:rPr kumimoji="1" lang="ja-JP" altLang="en-US" dirty="0"/>
              <a:t> </a:t>
            </a:r>
            <a:r>
              <a:rPr kumimoji="1" lang="en-US" altLang="ja-JP" dirty="0"/>
              <a:t>BVH</a:t>
            </a:r>
            <a:r>
              <a:rPr kumimoji="1" lang="ja-JP" altLang="en-US" dirty="0"/>
              <a:t>だと</a:t>
            </a:r>
            <a:r>
              <a:rPr kumimoji="1" lang="en-US" altLang="ja-JP" dirty="0" err="1"/>
              <a:t>Brefs</a:t>
            </a:r>
            <a:r>
              <a:rPr kumimoji="1" lang="ja-JP" altLang="en-US" dirty="0"/>
              <a:t>が大量に生成される可能性があるので、あまり多くのノードを開くことはお勧めしませんが、開かれるノードは他のオブジェクトとオーバーラップするものだけであるので、そこまで心配する必要もありません。実際は、</a:t>
            </a:r>
            <a:r>
              <a:rPr kumimoji="1" lang="en-US" altLang="ja-JP" dirty="0"/>
              <a:t>Wide</a:t>
            </a:r>
            <a:r>
              <a:rPr kumimoji="1" lang="ja-JP" altLang="en-US" dirty="0"/>
              <a:t> </a:t>
            </a:r>
            <a:r>
              <a:rPr kumimoji="1" lang="en-US" altLang="ja-JP" dirty="0"/>
              <a:t>BVH</a:t>
            </a:r>
            <a:r>
              <a:rPr kumimoji="1" lang="ja-JP" altLang="en-US" dirty="0"/>
              <a:t>とくに幅が</a:t>
            </a:r>
            <a:r>
              <a:rPr kumimoji="1" lang="en-US" altLang="ja-JP" dirty="0"/>
              <a:t>8</a:t>
            </a:r>
            <a:r>
              <a:rPr kumimoji="1" lang="ja-JP" altLang="en-US" dirty="0"/>
              <a:t>や</a:t>
            </a:r>
            <a:r>
              <a:rPr kumimoji="1" lang="en-US" altLang="ja-JP" dirty="0"/>
              <a:t>16</a:t>
            </a:r>
            <a:r>
              <a:rPr kumimoji="1" lang="ja-JP" altLang="en-US" dirty="0"/>
              <a:t>等と広い場合、ルートノードの直下だけつなぎ変えてやるだけでも速度が改善しますのでそのように割り切っても良いかと思います。また、同じことは</a:t>
            </a:r>
            <a:r>
              <a:rPr kumimoji="1" lang="en-US" altLang="ja-JP" dirty="0" err="1"/>
              <a:t>Bref</a:t>
            </a:r>
            <a:r>
              <a:rPr kumimoji="1" lang="ja-JP" altLang="en-US" dirty="0"/>
              <a:t>を使わずトラバースのコードに手を入れることで実現できますが、その場合レイが複数のノードに同時に侵入することになり、コードが複雑化してしまいます。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69</a:t>
            </a:fld>
            <a:endParaRPr kumimoji="1" lang="ja-JP" altLang="en-US"/>
          </a:p>
        </p:txBody>
      </p:sp>
    </p:spTree>
    <p:extLst>
      <p:ext uri="{BB962C8B-B14F-4D97-AF65-F5344CB8AC3E}">
        <p14:creationId xmlns:p14="http://schemas.microsoft.com/office/powerpoint/2010/main" val="207101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まずは予備知識です。みなさんレイトレーシングについては詳しいかと思いますが、基本からお話しします。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a:t>
            </a:fld>
            <a:endParaRPr kumimoji="1" lang="ja-JP" altLang="en-US"/>
          </a:p>
        </p:txBody>
      </p:sp>
    </p:spTree>
    <p:extLst>
      <p:ext uri="{BB962C8B-B14F-4D97-AF65-F5344CB8AC3E}">
        <p14:creationId xmlns:p14="http://schemas.microsoft.com/office/powerpoint/2010/main" val="149598800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当然ながら、</a:t>
            </a:r>
            <a:r>
              <a:rPr kumimoji="1" lang="en-US" altLang="ja-JP" dirty="0"/>
              <a:t>Re-braiding</a:t>
            </a:r>
            <a:r>
              <a:rPr kumimoji="1" lang="ja-JP" altLang="en-US" dirty="0"/>
              <a:t>は、インスタンスにも使用することが出来ます。余談ですが、２段階の</a:t>
            </a:r>
            <a:r>
              <a:rPr kumimoji="1" lang="en-US" altLang="ja-JP" dirty="0"/>
              <a:t>BVH</a:t>
            </a:r>
            <a:r>
              <a:rPr kumimoji="1" lang="ja-JP" altLang="en-US" dirty="0"/>
              <a:t>で十分だという記述をしている論文がありますが、私はこれには反対です。マルチレベルインスタンシングの方が、人工物また木など圧倒的に少ないメモリでレンダリングすることができます。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このシーンでは</a:t>
            </a:r>
            <a:r>
              <a:rPr kumimoji="1" lang="en-US" altLang="ja-JP" dirty="0"/>
              <a:t>Wide</a:t>
            </a:r>
            <a:r>
              <a:rPr kumimoji="1" lang="ja-JP" altLang="en-US" dirty="0"/>
              <a:t> </a:t>
            </a:r>
            <a:r>
              <a:rPr kumimoji="1" lang="en-US" altLang="ja-JP" dirty="0"/>
              <a:t>BVH</a:t>
            </a:r>
            <a:r>
              <a:rPr kumimoji="1" lang="ja-JP" altLang="en-US" dirty="0"/>
              <a:t>を使っていますがルートノードだけ開いた場合、</a:t>
            </a:r>
            <a:r>
              <a:rPr kumimoji="1" lang="en-US" altLang="ja-JP" dirty="0"/>
              <a:t>15</a:t>
            </a:r>
            <a:r>
              <a:rPr kumimoji="1" lang="ja-JP" altLang="en-US" dirty="0"/>
              <a:t>％程度高速になりました。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70</a:t>
            </a:fld>
            <a:endParaRPr kumimoji="1" lang="ja-JP" altLang="en-US"/>
          </a:p>
        </p:txBody>
      </p:sp>
    </p:spTree>
    <p:extLst>
      <p:ext uri="{BB962C8B-B14F-4D97-AF65-F5344CB8AC3E}">
        <p14:creationId xmlns:p14="http://schemas.microsoft.com/office/powerpoint/2010/main" val="379220534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また、少し話はそれますが、階層の深さをうまく利用すれば、このように簡単に色のバリエーションを加えることが出来ます。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71</a:t>
            </a:fld>
            <a:endParaRPr kumimoji="1" lang="ja-JP" altLang="en-US"/>
          </a:p>
        </p:txBody>
      </p:sp>
    </p:spTree>
    <p:extLst>
      <p:ext uri="{BB962C8B-B14F-4D97-AF65-F5344CB8AC3E}">
        <p14:creationId xmlns:p14="http://schemas.microsoft.com/office/powerpoint/2010/main" val="177943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a:t>
            </a:r>
            <a:r>
              <a:rPr kumimoji="1" lang="ja-JP" altLang="en-US" dirty="0"/>
              <a:t>なんとかというのが</a:t>
            </a:r>
            <a:r>
              <a:rPr kumimoji="1" lang="en-US" altLang="ja-JP" dirty="0"/>
              <a:t>4</a:t>
            </a:r>
            <a:r>
              <a:rPr kumimoji="1" lang="ja-JP" altLang="en-US" dirty="0"/>
              <a:t>つほど続きました。</a:t>
            </a:r>
            <a:endParaRPr kumimoji="1" lang="en-US" altLang="ja-JP" dirty="0"/>
          </a:p>
          <a:p>
            <a:endParaRPr kumimoji="1" lang="en-US" altLang="ja-JP" dirty="0"/>
          </a:p>
          <a:p>
            <a:r>
              <a:rPr kumimoji="1" lang="ja-JP" altLang="en-US" dirty="0"/>
              <a:t>さて、コントラクションというのは、</a:t>
            </a:r>
            <a:r>
              <a:rPr kumimoji="1" lang="en-US" altLang="ja-JP" dirty="0"/>
              <a:t>2</a:t>
            </a:r>
            <a:r>
              <a:rPr kumimoji="1" lang="ja-JP" altLang="en-US" dirty="0"/>
              <a:t>分木を</a:t>
            </a:r>
            <a:r>
              <a:rPr kumimoji="1" lang="en-US" altLang="ja-JP" dirty="0"/>
              <a:t>Wide</a:t>
            </a:r>
            <a:r>
              <a:rPr kumimoji="1" lang="ja-JP" altLang="en-US" dirty="0"/>
              <a:t> </a:t>
            </a:r>
            <a:r>
              <a:rPr kumimoji="1" lang="en-US" altLang="ja-JP" dirty="0"/>
              <a:t>BVH</a:t>
            </a:r>
            <a:r>
              <a:rPr kumimoji="1" lang="ja-JP" altLang="en-US" dirty="0"/>
              <a:t>に変換することをいいます。</a:t>
            </a:r>
            <a:r>
              <a:rPr kumimoji="1" lang="en-US" altLang="ja-JP" dirty="0"/>
              <a:t>Collapse</a:t>
            </a:r>
            <a:r>
              <a:rPr kumimoji="1" lang="ja-JP" altLang="en-US" dirty="0"/>
              <a:t>と呼ばれることもあります。通常は</a:t>
            </a:r>
            <a:r>
              <a:rPr kumimoji="1" lang="en-US" altLang="ja-JP" dirty="0"/>
              <a:t>Contraction</a:t>
            </a:r>
            <a:r>
              <a:rPr kumimoji="1" lang="ja-JP" altLang="en-US" dirty="0"/>
              <a:t>を行う際に、表面積の大きいノードから引っ張り上げて</a:t>
            </a:r>
            <a:r>
              <a:rPr kumimoji="1" lang="en-US" altLang="ja-JP" dirty="0"/>
              <a:t>Collapse</a:t>
            </a:r>
            <a:r>
              <a:rPr kumimoji="1" lang="ja-JP" altLang="en-US" dirty="0"/>
              <a:t>させます。これを</a:t>
            </a:r>
            <a:r>
              <a:rPr kumimoji="1" lang="en-US" altLang="ja-JP" dirty="0"/>
              <a:t>Surface</a:t>
            </a:r>
            <a:r>
              <a:rPr kumimoji="1" lang="ja-JP" altLang="en-US" dirty="0"/>
              <a:t> </a:t>
            </a:r>
            <a:r>
              <a:rPr kumimoji="1" lang="en-US" altLang="ja-JP" dirty="0"/>
              <a:t>Area</a:t>
            </a:r>
            <a:r>
              <a:rPr kumimoji="1" lang="ja-JP" altLang="en-US" dirty="0"/>
              <a:t> </a:t>
            </a:r>
            <a:r>
              <a:rPr kumimoji="1" lang="en-US" altLang="ja-JP" dirty="0"/>
              <a:t>Guided</a:t>
            </a:r>
            <a:r>
              <a:rPr kumimoji="1" lang="ja-JP" altLang="en-US" dirty="0"/>
              <a:t> </a:t>
            </a:r>
            <a:r>
              <a:rPr kumimoji="1" lang="en-US" altLang="ja-JP" dirty="0"/>
              <a:t>Contraction</a:t>
            </a:r>
            <a:r>
              <a:rPr kumimoji="1" lang="ja-JP" altLang="en-US" dirty="0"/>
              <a:t>といいます。実際には</a:t>
            </a:r>
            <a:r>
              <a:rPr kumimoji="1" lang="en-US" altLang="ja-JP" dirty="0"/>
              <a:t>Binary</a:t>
            </a:r>
            <a:r>
              <a:rPr kumimoji="1" lang="ja-JP" altLang="en-US" dirty="0"/>
              <a:t> </a:t>
            </a:r>
            <a:r>
              <a:rPr kumimoji="1" lang="en-US" altLang="ja-JP" dirty="0"/>
              <a:t>BVH</a:t>
            </a:r>
            <a:r>
              <a:rPr kumimoji="1" lang="ja-JP" altLang="en-US" dirty="0"/>
              <a:t>を構築してから</a:t>
            </a:r>
            <a:r>
              <a:rPr kumimoji="1" lang="en-US" altLang="ja-JP" dirty="0"/>
              <a:t>Contraction</a:t>
            </a:r>
            <a:r>
              <a:rPr kumimoji="1" lang="ja-JP" altLang="en-US" dirty="0"/>
              <a:t>するのではなくて直接</a:t>
            </a:r>
            <a:r>
              <a:rPr kumimoji="1" lang="en-US" altLang="ja-JP" dirty="0"/>
              <a:t>Wide</a:t>
            </a:r>
            <a:r>
              <a:rPr kumimoji="1" lang="ja-JP" altLang="en-US" dirty="0"/>
              <a:t> </a:t>
            </a:r>
            <a:r>
              <a:rPr kumimoji="1" lang="en-US" altLang="ja-JP" dirty="0"/>
              <a:t>BVH</a:t>
            </a:r>
            <a:r>
              <a:rPr kumimoji="1" lang="ja-JP" altLang="en-US" dirty="0"/>
              <a:t>を構築します。これは余計な計算時間や、重複したメモリの使用を避けるためです。しかし、明示的にこのプロセスを独立させておくと、</a:t>
            </a:r>
            <a:r>
              <a:rPr lang="en-US" altLang="ja-JP" dirty="0"/>
              <a:t>Ray-Distribution Guided Contraction</a:t>
            </a:r>
            <a:r>
              <a:rPr kumimoji="1" lang="ja-JP" altLang="en-US" dirty="0"/>
              <a:t>のように面白いアルゴリズムを使うことが出来ます。この方法は、まず</a:t>
            </a:r>
            <a:r>
              <a:rPr kumimoji="1" lang="en-US" altLang="ja-JP" dirty="0"/>
              <a:t>Binary</a:t>
            </a:r>
            <a:r>
              <a:rPr kumimoji="1" lang="ja-JP" altLang="en-US" dirty="0"/>
              <a:t> </a:t>
            </a:r>
            <a:r>
              <a:rPr kumimoji="1" lang="en-US" altLang="ja-JP" dirty="0"/>
              <a:t>BVH</a:t>
            </a:r>
            <a:r>
              <a:rPr kumimoji="1" lang="ja-JP" altLang="en-US" dirty="0"/>
              <a:t>を構築し、ある程度のレイを使ってレンダリングを行います。その際、ノードに訪れたレイの数を記録しておきます。これらのレイは</a:t>
            </a:r>
            <a:r>
              <a:rPr kumimoji="1" lang="en-US" altLang="ja-JP" dirty="0"/>
              <a:t>Representative</a:t>
            </a:r>
            <a:r>
              <a:rPr kumimoji="1" lang="ja-JP" altLang="en-US" dirty="0"/>
              <a:t> </a:t>
            </a:r>
            <a:r>
              <a:rPr kumimoji="1" lang="en-US" altLang="ja-JP" dirty="0"/>
              <a:t>Rays</a:t>
            </a:r>
            <a:r>
              <a:rPr kumimoji="1" lang="ja-JP" altLang="en-US" dirty="0"/>
              <a:t>といいます。次に</a:t>
            </a:r>
            <a:r>
              <a:rPr kumimoji="1" lang="en-US" altLang="ja-JP" dirty="0"/>
              <a:t>Contraction</a:t>
            </a:r>
            <a:r>
              <a:rPr kumimoji="1" lang="ja-JP" altLang="en-US" dirty="0"/>
              <a:t>を行いますが、そのとき</a:t>
            </a:r>
            <a:r>
              <a:rPr kumimoji="1" lang="en-US" altLang="ja-JP" dirty="0"/>
              <a:t>Surface</a:t>
            </a:r>
            <a:r>
              <a:rPr kumimoji="1" lang="ja-JP" altLang="en-US" dirty="0"/>
              <a:t> </a:t>
            </a:r>
            <a:r>
              <a:rPr kumimoji="1" lang="en-US" altLang="ja-JP" dirty="0"/>
              <a:t>Area</a:t>
            </a:r>
            <a:r>
              <a:rPr kumimoji="1" lang="ja-JP" altLang="en-US" dirty="0"/>
              <a:t>が大きいノードではなく、たくさんのレイが当たったノードから優先に</a:t>
            </a:r>
            <a:r>
              <a:rPr kumimoji="1" lang="en-US" altLang="ja-JP" dirty="0"/>
              <a:t>Collapse</a:t>
            </a:r>
            <a:r>
              <a:rPr kumimoji="1" lang="ja-JP" altLang="en-US" dirty="0"/>
              <a:t>していきます。そうすることで大幅な高速化を達成できます。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72</a:t>
            </a:fld>
            <a:endParaRPr kumimoji="1" lang="ja-JP" altLang="en-US"/>
          </a:p>
        </p:txBody>
      </p:sp>
    </p:spTree>
    <p:extLst>
      <p:ext uri="{BB962C8B-B14F-4D97-AF65-F5344CB8AC3E}">
        <p14:creationId xmlns:p14="http://schemas.microsoft.com/office/powerpoint/2010/main" val="195499371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のリーフノードには空きスロットが発生することが多々あります。リーフノードが</a:t>
            </a:r>
            <a:r>
              <a:rPr kumimoji="1" lang="en-US" altLang="ja-JP" dirty="0"/>
              <a:t>4</a:t>
            </a:r>
            <a:r>
              <a:rPr kumimoji="1" lang="ja-JP" altLang="en-US" dirty="0"/>
              <a:t>や</a:t>
            </a:r>
            <a:r>
              <a:rPr kumimoji="1" lang="en-US" altLang="ja-JP" dirty="0"/>
              <a:t>8</a:t>
            </a:r>
            <a:r>
              <a:rPr kumimoji="1" lang="ja-JP" altLang="en-US" dirty="0"/>
              <a:t>の倍数となりやすいよう修正した</a:t>
            </a:r>
            <a:r>
              <a:rPr kumimoji="1" lang="en-US" altLang="ja-JP" dirty="0"/>
              <a:t>SAH</a:t>
            </a:r>
            <a:r>
              <a:rPr kumimoji="1" lang="ja-JP" altLang="en-US" dirty="0"/>
              <a:t>を使用しても完全に防ぐことはできません。空きがあるノード同士はマージすることで、メモリの消費を大きく抑えることが出来ます。</a:t>
            </a:r>
            <a:r>
              <a:rPr kumimoji="1" lang="en-US" altLang="ja-JP" sz="1200" b="0" i="0" kern="1200" dirty="0">
                <a:solidFill>
                  <a:schemeClr val="tx1"/>
                </a:solidFill>
                <a:effectLst/>
                <a:latin typeface="+mn-lt"/>
                <a:ea typeface="+mn-ea"/>
                <a:cs typeface="+mn-cs"/>
              </a:rPr>
              <a:t>LPDDR3</a:t>
            </a:r>
            <a:r>
              <a:rPr kumimoji="1" lang="ja-JP" altLang="en-US" sz="1200" b="0" i="0" kern="1200" dirty="0">
                <a:solidFill>
                  <a:schemeClr val="tx1"/>
                </a:solidFill>
                <a:effectLst/>
                <a:latin typeface="+mn-lt"/>
                <a:ea typeface="+mn-ea"/>
                <a:cs typeface="+mn-cs"/>
              </a:rPr>
              <a:t>の</a:t>
            </a:r>
            <a:r>
              <a:rPr kumimoji="1" lang="en-US" altLang="ja-JP" sz="1200" b="0" i="0" kern="1200" dirty="0">
                <a:solidFill>
                  <a:schemeClr val="tx1"/>
                </a:solidFill>
                <a:effectLst/>
                <a:latin typeface="+mn-lt"/>
                <a:ea typeface="+mn-ea"/>
                <a:cs typeface="+mn-cs"/>
              </a:rPr>
              <a:t>1867MHz</a:t>
            </a:r>
            <a:r>
              <a:rPr kumimoji="1" lang="ja-JP" altLang="en-US" sz="1200" b="0" i="0" kern="1200" dirty="0">
                <a:solidFill>
                  <a:schemeClr val="tx1"/>
                </a:solidFill>
                <a:effectLst/>
                <a:latin typeface="+mn-lt"/>
                <a:ea typeface="+mn-ea"/>
                <a:cs typeface="+mn-cs"/>
              </a:rPr>
              <a:t>を使っているこのラップトップで試した所、マージ有りでは</a:t>
            </a:r>
            <a:r>
              <a:rPr kumimoji="1" lang="en-US" altLang="ja-JP" sz="1200" b="0" i="0" kern="1200" dirty="0">
                <a:solidFill>
                  <a:schemeClr val="tx1"/>
                </a:solidFill>
                <a:effectLst/>
                <a:latin typeface="+mn-lt"/>
                <a:ea typeface="+mn-ea"/>
                <a:cs typeface="+mn-cs"/>
              </a:rPr>
              <a:t>5-10</a:t>
            </a:r>
            <a:r>
              <a:rPr kumimoji="1" lang="ja-JP" altLang="en-US" sz="1200" b="0" i="0" kern="1200" dirty="0">
                <a:solidFill>
                  <a:schemeClr val="tx1"/>
                </a:solidFill>
                <a:effectLst/>
                <a:latin typeface="+mn-lt"/>
                <a:ea typeface="+mn-ea"/>
                <a:cs typeface="+mn-cs"/>
              </a:rPr>
              <a:t>％ほどレンダリングが高速になりました。</a:t>
            </a:r>
            <a:r>
              <a:rPr kumimoji="1" lang="ja-JP" altLang="en-US" dirty="0"/>
              <a:t>メモリが遅い環境ほど、効果が高いのではないかと思います。</a:t>
            </a:r>
            <a:r>
              <a:rPr kumimoji="1" lang="en-US" altLang="ja-JP" dirty="0"/>
              <a:t>Wide</a:t>
            </a:r>
            <a:r>
              <a:rPr kumimoji="1" lang="ja-JP" altLang="en-US" dirty="0"/>
              <a:t> </a:t>
            </a:r>
            <a:r>
              <a:rPr kumimoji="1" lang="en-US" altLang="ja-JP" dirty="0"/>
              <a:t>BVH</a:t>
            </a:r>
            <a:r>
              <a:rPr kumimoji="1" lang="ja-JP" altLang="en-US" dirty="0"/>
              <a:t>は空きができるから使えないよ、ということはなくなります。</a:t>
            </a:r>
            <a:r>
              <a:rPr kumimoji="1" lang="en-US" altLang="ja-JP" dirty="0"/>
              <a:t>(https://github.com/shinjiogaki/about/blob/master/Fragmentation-Aware%20BVH%20Construction.pdf)</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73</a:t>
            </a:fld>
            <a:endParaRPr kumimoji="1" lang="ja-JP" altLang="en-US"/>
          </a:p>
        </p:txBody>
      </p:sp>
    </p:spTree>
    <p:extLst>
      <p:ext uri="{BB962C8B-B14F-4D97-AF65-F5344CB8AC3E}">
        <p14:creationId xmlns:p14="http://schemas.microsoft.com/office/powerpoint/2010/main" val="34199959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最後に最近流行っているメニーライトについて少し触れたいと思います。実験するなどして気づいたことをざっと並べたものなので、参考程度に聞いてください。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74</a:t>
            </a:fld>
            <a:endParaRPr kumimoji="1" lang="ja-JP" altLang="en-US"/>
          </a:p>
        </p:txBody>
      </p:sp>
    </p:spTree>
    <p:extLst>
      <p:ext uri="{BB962C8B-B14F-4D97-AF65-F5344CB8AC3E}">
        <p14:creationId xmlns:p14="http://schemas.microsoft.com/office/powerpoint/2010/main" val="28452977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どうして</a:t>
            </a:r>
            <a:r>
              <a:rPr kumimoji="1" lang="en-US" altLang="ja-JP" dirty="0"/>
              <a:t>BVH</a:t>
            </a:r>
            <a:r>
              <a:rPr kumimoji="1" lang="ja-JP" altLang="en-US" dirty="0"/>
              <a:t>の話なのにメニーライトなのかと思うかもしれませんが、最近メニーライトを扱った論文では</a:t>
            </a:r>
            <a:r>
              <a:rPr kumimoji="1" lang="en-US" altLang="ja-JP" dirty="0"/>
              <a:t>BVH</a:t>
            </a:r>
            <a:r>
              <a:rPr kumimoji="1" lang="ja-JP" altLang="en-US" dirty="0"/>
              <a:t>が使用されています。ですので、それらの論文で紹介された手法には</a:t>
            </a:r>
            <a:r>
              <a:rPr kumimoji="1" lang="en-US" altLang="ja-JP" dirty="0"/>
              <a:t>BVH</a:t>
            </a:r>
            <a:r>
              <a:rPr kumimoji="1" lang="ja-JP" altLang="en-US" dirty="0"/>
              <a:t>の最適化をそのまま生かすことが出来ます。</a:t>
            </a:r>
            <a:r>
              <a:rPr lang="en-US" altLang="ja-JP" dirty="0"/>
              <a:t>Dynamic Many-Light Sampling for Real-Time Ray Tracing</a:t>
            </a:r>
            <a:r>
              <a:rPr kumimoji="1" lang="ja-JP" altLang="en-US" dirty="0"/>
              <a:t>がその典型例で、２レベルの</a:t>
            </a:r>
            <a:r>
              <a:rPr kumimoji="1" lang="en-US" altLang="ja-JP" dirty="0"/>
              <a:t>BVH</a:t>
            </a:r>
            <a:r>
              <a:rPr kumimoji="1" lang="ja-JP" altLang="en-US" dirty="0"/>
              <a:t>を用いて</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をダイナミックなシーンで利用可能にしています。</a:t>
            </a:r>
            <a:endParaRPr kumimoji="1" lang="en-US" altLang="ja-JP" dirty="0"/>
          </a:p>
          <a:p>
            <a:endParaRPr kumimoji="1" lang="en-US" altLang="ja-JP" dirty="0"/>
          </a:p>
          <a:p>
            <a:r>
              <a:rPr kumimoji="1" lang="ja-JP" altLang="en-US" dirty="0"/>
              <a:t>それから、</a:t>
            </a:r>
            <a:r>
              <a:rPr kumimoji="1" lang="en-US" altLang="ja-JP" dirty="0"/>
              <a:t>Stochastic</a:t>
            </a:r>
            <a:r>
              <a:rPr kumimoji="1" lang="ja-JP" altLang="en-US" dirty="0"/>
              <a:t> </a:t>
            </a:r>
            <a:r>
              <a:rPr kumimoji="1" lang="en-US" altLang="ja-JP" dirty="0"/>
              <a:t>Lightcuts</a:t>
            </a:r>
            <a:r>
              <a:rPr kumimoji="1" lang="ja-JP" altLang="en-US" dirty="0"/>
              <a:t>はバイアスドな方法ですが、提案されているメトリックは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でもそのまま使用可能なものなので一読の価値ありです。</a:t>
            </a:r>
            <a:endParaRPr kumimoji="1" lang="en-US" altLang="ja-JP" dirty="0"/>
          </a:p>
          <a:p>
            <a:endParaRPr kumimoji="1" lang="en-US" altLang="ja-JP" dirty="0"/>
          </a:p>
          <a:p>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は</a:t>
            </a:r>
            <a:r>
              <a:rPr kumimoji="1" lang="en-US" altLang="ja-JP" dirty="0"/>
              <a:t>CEDEC</a:t>
            </a:r>
            <a:r>
              <a:rPr kumimoji="1" lang="ja-JP" altLang="en-US" dirty="0"/>
              <a:t>でも過去に徳吉さんと原田さんによるセッションがあったと思いますので、ここに来てくださった皆さんは詳しいかもしれません。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75</a:t>
            </a:fld>
            <a:endParaRPr kumimoji="1" lang="ja-JP" altLang="en-US"/>
          </a:p>
        </p:txBody>
      </p:sp>
    </p:spTree>
    <p:extLst>
      <p:ext uri="{BB962C8B-B14F-4D97-AF65-F5344CB8AC3E}">
        <p14:creationId xmlns:p14="http://schemas.microsoft.com/office/powerpoint/2010/main" val="35581546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から紹介します。</a:t>
            </a:r>
            <a:endParaRPr kumimoji="1" lang="en-US" altLang="ja-JP" dirty="0"/>
          </a:p>
          <a:p>
            <a:endParaRPr kumimoji="1" lang="en-US" altLang="ja-JP" dirty="0"/>
          </a:p>
          <a:p>
            <a:r>
              <a:rPr kumimoji="1" lang="ja-JP" altLang="en-US" dirty="0"/>
              <a:t>膨大な数のライトがあったとき、各シェーディングポイントでそれら全ての影響を計算することはできません。ですので、基本的には確率的にどれか一つ、あるいは、数個を選ぶようにして計算を端折ります。もちろん、完全にランダムに選んだのではノイズが多くなってしまうので、なるべく寄与の大きいライトを選ぶようにするのですが、その際</a:t>
            </a:r>
            <a:r>
              <a:rPr kumimoji="1" lang="en-US" altLang="ja-JP" dirty="0"/>
              <a:t>BVH</a:t>
            </a:r>
            <a:r>
              <a:rPr kumimoji="1" lang="ja-JP" altLang="en-US" dirty="0"/>
              <a:t>を利用します。各リーフノードにはご覧のようにライトが含まれます。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76</a:t>
            </a:fld>
            <a:endParaRPr kumimoji="1" lang="ja-JP" altLang="en-US"/>
          </a:p>
        </p:txBody>
      </p:sp>
    </p:spTree>
    <p:extLst>
      <p:ext uri="{BB962C8B-B14F-4D97-AF65-F5344CB8AC3E}">
        <p14:creationId xmlns:p14="http://schemas.microsoft.com/office/powerpoint/2010/main" val="165224826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ライトのサンプリングは</a:t>
            </a:r>
            <a:r>
              <a:rPr kumimoji="1" lang="en-US" altLang="ja-JP" dirty="0"/>
              <a:t>BVH</a:t>
            </a:r>
            <a:r>
              <a:rPr kumimoji="1" lang="ja-JP" altLang="en-US" dirty="0"/>
              <a:t>をトラバースしながら行います。ふわっとした説明になってしまいますが、子ノードを大きなライトとみなし、際遮を無視した明るさと幾何項を用い、それぞれの寄与を計算し、どちらの子ノードをたどるかを確率的に決定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77</a:t>
            </a:fld>
            <a:endParaRPr kumimoji="1" lang="ja-JP" altLang="en-US"/>
          </a:p>
        </p:txBody>
      </p:sp>
    </p:spTree>
    <p:extLst>
      <p:ext uri="{BB962C8B-B14F-4D97-AF65-F5344CB8AC3E}">
        <p14:creationId xmlns:p14="http://schemas.microsoft.com/office/powerpoint/2010/main" val="178063332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順々にたどっていって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78</a:t>
            </a:fld>
            <a:endParaRPr kumimoji="1" lang="ja-JP" altLang="en-US"/>
          </a:p>
        </p:txBody>
      </p:sp>
    </p:spTree>
    <p:extLst>
      <p:ext uri="{BB962C8B-B14F-4D97-AF65-F5344CB8AC3E}">
        <p14:creationId xmlns:p14="http://schemas.microsoft.com/office/powerpoint/2010/main" val="37007774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リーフノードまでたどり着くと、そこに含まれるライトの寄与を計算します。各ノードを訪れるたび子ノードが選ばれる確率をかけていくことで、選ばれたライトの</a:t>
            </a:r>
            <a:r>
              <a:rPr kumimoji="1" lang="en-US" altLang="ja-JP" dirty="0"/>
              <a:t>PDF</a:t>
            </a:r>
            <a:r>
              <a:rPr kumimoji="1" lang="ja-JP" altLang="en-US" dirty="0"/>
              <a:t>が求まります。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79</a:t>
            </a:fld>
            <a:endParaRPr kumimoji="1" lang="ja-JP" altLang="en-US"/>
          </a:p>
        </p:txBody>
      </p:sp>
    </p:spTree>
    <p:extLst>
      <p:ext uri="{BB962C8B-B14F-4D97-AF65-F5344CB8AC3E}">
        <p14:creationId xmlns:p14="http://schemas.microsoft.com/office/powerpoint/2010/main" val="385529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レイトレーシングで用いられるテストは大きく分けて</a:t>
            </a:r>
            <a:r>
              <a:rPr kumimoji="1" lang="en-US" altLang="ja-JP" dirty="0"/>
              <a:t>3</a:t>
            </a:r>
            <a:r>
              <a:rPr kumimoji="1" lang="ja-JP" altLang="en-US" dirty="0"/>
              <a:t>つあります。最もよく使われるのはレイと交差する一番近いオブジェクトを見つける</a:t>
            </a:r>
            <a:r>
              <a:rPr kumimoji="1" lang="en-US" altLang="ja-JP" dirty="0"/>
              <a:t>First</a:t>
            </a:r>
            <a:r>
              <a:rPr kumimoji="1" lang="ja-JP" altLang="en-US" dirty="0"/>
              <a:t> </a:t>
            </a:r>
            <a:r>
              <a:rPr kumimoji="1" lang="en-US" altLang="ja-JP" dirty="0"/>
              <a:t>hit</a:t>
            </a:r>
            <a:r>
              <a:rPr kumimoji="1" lang="ja-JP" altLang="en-US" dirty="0"/>
              <a:t>。これは輝度の計算などに使われます。次に何かがレイと当たるかどうかだけを調べる</a:t>
            </a:r>
            <a:r>
              <a:rPr kumimoji="1" lang="en-US" altLang="ja-JP" dirty="0"/>
              <a:t>Any</a:t>
            </a:r>
            <a:r>
              <a:rPr kumimoji="1" lang="ja-JP" altLang="en-US" dirty="0"/>
              <a:t> </a:t>
            </a:r>
            <a:r>
              <a:rPr kumimoji="1" lang="en-US" altLang="ja-JP" dirty="0"/>
              <a:t>hit</a:t>
            </a:r>
            <a:r>
              <a:rPr kumimoji="1" lang="ja-JP" altLang="en-US" dirty="0"/>
              <a:t>。これは</a:t>
            </a:r>
            <a:r>
              <a:rPr kumimoji="1" lang="en-US" altLang="ja-JP" dirty="0"/>
              <a:t>Ambient Occlusion</a:t>
            </a:r>
            <a:r>
              <a:rPr kumimoji="1" lang="ja-JP" altLang="en-US" dirty="0"/>
              <a:t>や影の計算に使われます。最後に</a:t>
            </a:r>
            <a:r>
              <a:rPr kumimoji="1" lang="en-US" altLang="ja-JP" dirty="0"/>
              <a:t>Multi hit</a:t>
            </a:r>
            <a:r>
              <a:rPr kumimoji="1" lang="ja-JP" altLang="en-US" dirty="0"/>
              <a:t>はレイの原点から近い順に</a:t>
            </a:r>
            <a:r>
              <a:rPr kumimoji="1" lang="en-US" altLang="ja-JP" dirty="0"/>
              <a:t>1</a:t>
            </a:r>
            <a:r>
              <a:rPr kumimoji="1" lang="ja-JP" altLang="en-US" dirty="0"/>
              <a:t>つより多くのレイと交差するオブジェクトを見つけるもので、透明なオブジェクトのレンダリングなどに使用されます。</a:t>
            </a:r>
            <a:endParaRPr kumimoji="1" lang="en-US" altLang="ja-JP" dirty="0"/>
          </a:p>
          <a:p>
            <a:endParaRPr kumimoji="1" lang="en-US" altLang="ja-JP" dirty="0"/>
          </a:p>
          <a:p>
            <a:r>
              <a:rPr kumimoji="1" lang="en-US" altLang="ja-JP" dirty="0"/>
              <a:t>Multi</a:t>
            </a:r>
            <a:r>
              <a:rPr kumimoji="1" lang="ja-JP" altLang="en-US" dirty="0"/>
              <a:t> </a:t>
            </a:r>
            <a:r>
              <a:rPr kumimoji="1" lang="en-US" altLang="ja-JP" dirty="0"/>
              <a:t>hit</a:t>
            </a:r>
            <a:r>
              <a:rPr kumimoji="1" lang="ja-JP" altLang="en-US" dirty="0"/>
              <a:t>を用いて先に交点を全部リストアップしてから、あとで一気にまとめてクリップや透明度を計算するためのシェーダを実行することもあります。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a:t>
            </a:fld>
            <a:endParaRPr kumimoji="1" lang="ja-JP" altLang="en-US"/>
          </a:p>
        </p:txBody>
      </p:sp>
    </p:spTree>
    <p:extLst>
      <p:ext uri="{BB962C8B-B14F-4D97-AF65-F5344CB8AC3E}">
        <p14:creationId xmlns:p14="http://schemas.microsoft.com/office/powerpoint/2010/main" val="64235605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Multiple</a:t>
            </a:r>
            <a:r>
              <a:rPr kumimoji="1" lang="ja-JP" altLang="en-US" dirty="0"/>
              <a:t> </a:t>
            </a:r>
            <a:r>
              <a:rPr kumimoji="1" lang="en-US" altLang="ja-JP" dirty="0"/>
              <a:t>Importance</a:t>
            </a:r>
            <a:r>
              <a:rPr kumimoji="1" lang="ja-JP" altLang="en-US" dirty="0"/>
              <a:t> </a:t>
            </a:r>
            <a:r>
              <a:rPr kumimoji="1" lang="en-US" altLang="ja-JP" dirty="0"/>
              <a:t>Sampling</a:t>
            </a:r>
            <a:r>
              <a:rPr kumimoji="1" lang="ja-JP" altLang="en-US" dirty="0"/>
              <a:t>を使用する場合、他のサンプリング手法で生成されたレイが当たったライトの</a:t>
            </a:r>
            <a:r>
              <a:rPr kumimoji="1" lang="en-US" altLang="ja-JP" dirty="0"/>
              <a:t>PDF</a:t>
            </a:r>
            <a:r>
              <a:rPr kumimoji="1" lang="ja-JP" altLang="en-US" dirty="0"/>
              <a:t>を計算する必要があります。</a:t>
            </a:r>
            <a:br>
              <a:rPr kumimoji="1" lang="en-US" altLang="ja-JP" dirty="0"/>
            </a:br>
            <a:br>
              <a:rPr kumimoji="1" lang="en-US" altLang="ja-JP" dirty="0"/>
            </a:br>
            <a:r>
              <a:rPr kumimoji="1" lang="en-US" altLang="ja-JP" dirty="0"/>
              <a:t>BVH</a:t>
            </a:r>
            <a:r>
              <a:rPr kumimoji="1" lang="ja-JP" altLang="en-US" dirty="0"/>
              <a:t>を作る段階で、各リーフノードに、左の子を</a:t>
            </a:r>
            <a:r>
              <a:rPr kumimoji="1" lang="en-US" altLang="ja-JP" dirty="0"/>
              <a:t>0</a:t>
            </a:r>
            <a:r>
              <a:rPr kumimoji="1" lang="ja-JP" altLang="en-US" dirty="0"/>
              <a:t>右の子を</a:t>
            </a:r>
            <a:r>
              <a:rPr kumimoji="1" lang="en-US" altLang="ja-JP" dirty="0"/>
              <a:t>1</a:t>
            </a:r>
            <a:r>
              <a:rPr kumimoji="1" lang="ja-JP" altLang="en-US" dirty="0"/>
              <a:t>とした、ビット列を入れておくと、サンプリングの場合と同じ要領で</a:t>
            </a:r>
            <a:r>
              <a:rPr kumimoji="1" lang="en-US" altLang="ja-JP" dirty="0"/>
              <a:t>PDF</a:t>
            </a:r>
            <a:r>
              <a:rPr kumimoji="1" lang="ja-JP" altLang="en-US" dirty="0"/>
              <a:t>を計算することが出来ます。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80</a:t>
            </a:fld>
            <a:endParaRPr kumimoji="1" lang="ja-JP" altLang="en-US"/>
          </a:p>
        </p:txBody>
      </p:sp>
    </p:spTree>
    <p:extLst>
      <p:ext uri="{BB962C8B-B14F-4D97-AF65-F5344CB8AC3E}">
        <p14:creationId xmlns:p14="http://schemas.microsoft.com/office/powerpoint/2010/main" val="411791899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は</a:t>
            </a:r>
            <a:r>
              <a:rPr kumimoji="1" lang="en-US" altLang="ja-JP" dirty="0"/>
              <a:t>SAOH</a:t>
            </a:r>
            <a:r>
              <a:rPr kumimoji="1" lang="ja-JP" altLang="en-US" dirty="0"/>
              <a:t>というメトリックを用いて構築します。</a:t>
            </a:r>
            <a:r>
              <a:rPr kumimoji="1" lang="en-US" altLang="ja-JP" dirty="0"/>
              <a:t>SAH</a:t>
            </a:r>
            <a:r>
              <a:rPr kumimoji="1" lang="ja-JP" altLang="en-US" dirty="0"/>
              <a:t>とそれほど変わりませんが、面の向きが近いものをグルーピングすという点が異なります。当然ながら、光源がシェーディングポイントを向いていないと意味がないので、そういったジオメトリをまとめて棄却するために面の向きをコスト関数に取り入れます。</a:t>
            </a:r>
            <a:endParaRPr kumimoji="1" lang="en-US" altLang="ja-JP" dirty="0"/>
          </a:p>
          <a:p>
            <a:endParaRPr kumimoji="1" lang="en-US" altLang="ja-JP" dirty="0"/>
          </a:p>
          <a:p>
            <a:r>
              <a:rPr kumimoji="1" lang="ja-JP" altLang="en-US" dirty="0"/>
              <a:t>この式の</a:t>
            </a:r>
            <a:r>
              <a:rPr kumimoji="1" lang="en-US" altLang="ja-JP" dirty="0"/>
              <a:t>E</a:t>
            </a:r>
            <a:r>
              <a:rPr kumimoji="1" lang="ja-JP" altLang="en-US" dirty="0"/>
              <a:t>は光源の明るさ、</a:t>
            </a:r>
            <a:r>
              <a:rPr kumimoji="1" lang="en-US" altLang="ja-JP" dirty="0"/>
              <a:t>MA</a:t>
            </a:r>
            <a:r>
              <a:rPr kumimoji="1" lang="ja-JP" altLang="en-US" dirty="0"/>
              <a:t>は</a:t>
            </a:r>
            <a:r>
              <a:rPr kumimoji="1" lang="en-US" altLang="ja-JP" dirty="0"/>
              <a:t>AABB</a:t>
            </a:r>
            <a:r>
              <a:rPr kumimoji="1" lang="ja-JP" altLang="en-US" dirty="0"/>
              <a:t>の表面積であり、</a:t>
            </a:r>
            <a:r>
              <a:rPr kumimoji="1" lang="en-US" altLang="ja-JP" dirty="0"/>
              <a:t>M</a:t>
            </a:r>
            <a:r>
              <a:rPr kumimoji="1" lang="el-GR" altLang="ja-JP" dirty="0"/>
              <a:t>ω</a:t>
            </a:r>
            <a:r>
              <a:rPr kumimoji="1" lang="ja-JP" altLang="en-US" dirty="0"/>
              <a:t>は</a:t>
            </a:r>
            <a:r>
              <a:rPr lang="en-US" altLang="ja-JP" dirty="0"/>
              <a:t>Orientation Bounds Area Measure</a:t>
            </a:r>
            <a:r>
              <a:rPr lang="ja-JP" altLang="en-US" dirty="0"/>
              <a:t>とよばれ光源の向きと光の広がり具合を表したものになっています。</a:t>
            </a:r>
            <a:r>
              <a:rPr kumimoji="1" lang="en-US" altLang="ja-JP" dirty="0"/>
              <a:t>M</a:t>
            </a:r>
            <a:r>
              <a:rPr kumimoji="1" lang="el-GR" altLang="ja-JP" dirty="0"/>
              <a:t>ω</a:t>
            </a:r>
            <a:r>
              <a:rPr kumimoji="1" lang="ja-JP" altLang="en-US" dirty="0"/>
              <a:t>を計算する過程でコーンをまとめる処理などが入ってきます。ライトの向きは逆向きの場合もあり、当然単純に平均をとることが出来ません。このコーンをまとめる処理は実装は大変ではありませんがやや面倒です。</a:t>
            </a:r>
            <a:br>
              <a:rPr kumimoji="1" lang="en-US" altLang="ja-JP" dirty="0"/>
            </a:br>
            <a:br>
              <a:rPr kumimoji="1" lang="en-US" altLang="ja-JP" dirty="0"/>
            </a:br>
            <a:r>
              <a:rPr kumimoji="1" lang="ja-JP" altLang="en-US" dirty="0"/>
              <a:t>代わりに、入力された面を最初に向きによってグループ分けしても良いかと思ます。</a:t>
            </a:r>
            <a:r>
              <a:rPr kumimoji="1" lang="en-US" altLang="ja-JP" dirty="0"/>
              <a:t>AVX</a:t>
            </a:r>
            <a:r>
              <a:rPr kumimoji="1" lang="ja-JP" altLang="en-US" dirty="0"/>
              <a:t>を使って</a:t>
            </a:r>
            <a:r>
              <a:rPr kumimoji="1" lang="en-US" altLang="ja-JP" dirty="0"/>
              <a:t>OBVH</a:t>
            </a:r>
            <a:r>
              <a:rPr kumimoji="1" lang="ja-JP" altLang="en-US" dirty="0"/>
              <a:t>を構築する場合にはルートノードで面を</a:t>
            </a:r>
            <a:r>
              <a:rPr kumimoji="1" lang="en-US" altLang="ja-JP" dirty="0"/>
              <a:t>8</a:t>
            </a:r>
            <a:r>
              <a:rPr kumimoji="1" lang="ja-JP" altLang="en-US" dirty="0"/>
              <a:t>方向</a:t>
            </a:r>
            <a:r>
              <a:rPr kumimoji="1" lang="en-US" altLang="ja-JP" dirty="0"/>
              <a:t>(+-X,+-Y,+-Z)</a:t>
            </a:r>
            <a:r>
              <a:rPr kumimoji="1" lang="ja-JP" altLang="en-US" dirty="0"/>
              <a:t>に分類することが出来ます。結果は割と良好であったので、実装をシンプルにしたい人は試してみてください。</a:t>
            </a:r>
            <a:endParaRPr kumimoji="1" lang="en-US" altLang="ja-JP" dirty="0"/>
          </a:p>
          <a:p>
            <a:endParaRPr kumimoji="1" lang="en-US" altLang="ja-JP" dirty="0"/>
          </a:p>
          <a:p>
            <a:r>
              <a:rPr kumimoji="1" lang="ja-JP" altLang="en-US" dirty="0"/>
              <a:t>幾何項はトラバースの段階ではノードの</a:t>
            </a:r>
            <a:r>
              <a:rPr kumimoji="1" lang="en-US" altLang="ja-JP" dirty="0"/>
              <a:t>AABB</a:t>
            </a:r>
            <a:r>
              <a:rPr kumimoji="1" lang="ja-JP" altLang="en-US" dirty="0"/>
              <a:t>を使って計算する必要があるので、</a:t>
            </a:r>
            <a:r>
              <a:rPr kumimoji="1" lang="en-US" altLang="ja-JP" dirty="0"/>
              <a:t>AABB</a:t>
            </a:r>
            <a:r>
              <a:rPr kumimoji="1" lang="ja-JP" altLang="en-US" dirty="0"/>
              <a:t>と同じ程度の大きな球状のライトを想定するなどして、保守的な計算を行いますが、このとき使われる</a:t>
            </a:r>
            <a:r>
              <a:rPr kumimoji="1" lang="en-US" altLang="ja-JP" dirty="0"/>
              <a:t>Geometric</a:t>
            </a:r>
            <a:r>
              <a:rPr kumimoji="1" lang="ja-JP" altLang="en-US" dirty="0"/>
              <a:t> </a:t>
            </a:r>
            <a:r>
              <a:rPr kumimoji="1" lang="en-US" altLang="ja-JP" dirty="0"/>
              <a:t>Term</a:t>
            </a:r>
            <a:r>
              <a:rPr kumimoji="1" lang="ja-JP" altLang="en-US" dirty="0"/>
              <a:t>を</a:t>
            </a:r>
            <a:r>
              <a:rPr kumimoji="1" lang="en-US" altLang="ja-JP" dirty="0"/>
              <a:t>Conservative</a:t>
            </a:r>
            <a:r>
              <a:rPr kumimoji="1" lang="ja-JP" altLang="en-US" dirty="0"/>
              <a:t> </a:t>
            </a:r>
            <a:r>
              <a:rPr kumimoji="1" lang="en-US" altLang="ja-JP" dirty="0"/>
              <a:t>Geometric</a:t>
            </a:r>
            <a:r>
              <a:rPr kumimoji="1" lang="ja-JP" altLang="en-US" dirty="0"/>
              <a:t> </a:t>
            </a:r>
            <a:r>
              <a:rPr kumimoji="1" lang="en-US" altLang="ja-JP" dirty="0"/>
              <a:t>Term</a:t>
            </a:r>
            <a:r>
              <a:rPr kumimoji="1" lang="ja-JP" altLang="en-US" dirty="0"/>
              <a:t>と呼びます。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81</a:t>
            </a:fld>
            <a:endParaRPr kumimoji="1" lang="ja-JP" altLang="en-US"/>
          </a:p>
        </p:txBody>
      </p:sp>
    </p:spTree>
    <p:extLst>
      <p:ext uri="{BB962C8B-B14F-4D97-AF65-F5344CB8AC3E}">
        <p14:creationId xmlns:p14="http://schemas.microsoft.com/office/powerpoint/2010/main" val="372430008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の使用は大幅に速度を改善します。これはメモリの節約、アクセスパターンによるもの、それから</a:t>
            </a:r>
            <a:r>
              <a:rPr kumimoji="1" lang="en-US" altLang="ja-JP" dirty="0"/>
              <a:t>SIMD</a:t>
            </a:r>
            <a:r>
              <a:rPr kumimoji="1" lang="ja-JP" altLang="en-US" dirty="0"/>
              <a:t>の使用による影響も大きいですが、それ以外にも</a:t>
            </a:r>
            <a:r>
              <a:rPr kumimoji="1" lang="en-US" altLang="ja-JP" dirty="0"/>
              <a:t>Wide</a:t>
            </a:r>
            <a:r>
              <a:rPr kumimoji="1" lang="ja-JP" altLang="en-US" dirty="0"/>
              <a:t> </a:t>
            </a:r>
            <a:r>
              <a:rPr kumimoji="1" lang="en-US" altLang="ja-JP" dirty="0"/>
              <a:t>BVH</a:t>
            </a:r>
            <a:r>
              <a:rPr kumimoji="1" lang="ja-JP" altLang="en-US" dirty="0"/>
              <a:t>は理論的に誤差を減らす副作用的な効果をもたらすと考えられます。まず、ルートノードの近くは保守的な幾何項による近似の誤差が大きくなる傾向があります。したがって、</a:t>
            </a:r>
            <a:r>
              <a:rPr kumimoji="1" lang="en-US" altLang="ja-JP" dirty="0"/>
              <a:t>Wide</a:t>
            </a:r>
            <a:r>
              <a:rPr kumimoji="1" lang="ja-JP" altLang="en-US" dirty="0"/>
              <a:t> </a:t>
            </a:r>
            <a:r>
              <a:rPr kumimoji="1" lang="en-US" altLang="ja-JP" dirty="0"/>
              <a:t>BVH</a:t>
            </a:r>
            <a:r>
              <a:rPr kumimoji="1" lang="ja-JP" altLang="en-US" dirty="0"/>
              <a:t>を使うということはルートに近い大きな誤差を含んだノードをある程度除去する役割を持ちます。また、複数の子ノードから一番良いものを選ぶことが出来るため、影響の大きい子ノードをより効率よく選択出来るようになります。（この選択部分に</a:t>
            </a:r>
            <a:r>
              <a:rPr kumimoji="1" lang="en-US" altLang="ja-JP" dirty="0"/>
              <a:t>SIMD</a:t>
            </a:r>
            <a:r>
              <a:rPr kumimoji="1" lang="ja-JP" altLang="en-US" dirty="0"/>
              <a:t>を利用します。）ただ、遮蔽を考慮していないので、どんなシーンでも絶対によくなるというわけではありません。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82</a:t>
            </a:fld>
            <a:endParaRPr kumimoji="1" lang="ja-JP" altLang="en-US"/>
          </a:p>
        </p:txBody>
      </p:sp>
    </p:spTree>
    <p:extLst>
      <p:ext uri="{BB962C8B-B14F-4D97-AF65-F5344CB8AC3E}">
        <p14:creationId xmlns:p14="http://schemas.microsoft.com/office/powerpoint/2010/main" val="393669510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少し比較を見てみましょう。これは完全にランダムに光源をサンプリングした場合。</a:t>
            </a:r>
            <a:r>
              <a:rPr kumimoji="1" lang="en-US" altLang="ja-JP" dirty="0" err="1"/>
              <a:t>FullHD</a:t>
            </a:r>
            <a:r>
              <a:rPr kumimoji="1" lang="en-US" altLang="ja-JP" dirty="0"/>
              <a:t> 32SPP</a:t>
            </a:r>
            <a:r>
              <a:rPr kumimoji="1" lang="ja-JP" altLang="en-US" dirty="0"/>
              <a:t>でレンダリングは</a:t>
            </a:r>
            <a:r>
              <a:rPr kumimoji="1" lang="en-US" altLang="ja-JP" dirty="0"/>
              <a:t>19</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83</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Binary</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31</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84</a:t>
            </a:fld>
            <a:endParaRPr kumimoji="1" lang="ja-JP" altLang="en-US"/>
          </a:p>
        </p:txBody>
      </p:sp>
    </p:spTree>
    <p:extLst>
      <p:ext uri="{BB962C8B-B14F-4D97-AF65-F5344CB8AC3E}">
        <p14:creationId xmlns:p14="http://schemas.microsoft.com/office/powerpoint/2010/main" val="98936197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22</a:t>
            </a:r>
            <a:r>
              <a:rPr kumimoji="1" lang="ja-JP" altLang="en-US" dirty="0"/>
              <a:t>秒。</a:t>
            </a:r>
            <a:r>
              <a:rPr kumimoji="1" lang="en-US" altLang="ja-JP" dirty="0"/>
              <a:t>Binary BVH</a:t>
            </a:r>
            <a:r>
              <a:rPr kumimoji="1" lang="ja-JP" altLang="en-US" dirty="0"/>
              <a:t>より高速でノイズが大きく減った場所があることが分かります。逆に少し増えているように見える部分もありますが、全体としてはこちらの方がきれいになっています。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85</a:t>
            </a:fld>
            <a:endParaRPr kumimoji="1" lang="ja-JP" altLang="en-US"/>
          </a:p>
        </p:txBody>
      </p:sp>
    </p:spTree>
    <p:extLst>
      <p:ext uri="{BB962C8B-B14F-4D97-AF65-F5344CB8AC3E}">
        <p14:creationId xmlns:p14="http://schemas.microsoft.com/office/powerpoint/2010/main" val="2165659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上側は二分探索、下は</a:t>
            </a:r>
            <a:r>
              <a:rPr kumimoji="1" lang="en-US" altLang="ja-JP" dirty="0"/>
              <a:t>8</a:t>
            </a:r>
            <a:r>
              <a:rPr kumimoji="1" lang="ja-JP" altLang="en-US" dirty="0"/>
              <a:t>個のノードから直接１つを選びます。各中間ノードは誤差を含むため、</a:t>
            </a:r>
            <a:r>
              <a:rPr kumimoji="1" lang="en-US" altLang="ja-JP" dirty="0"/>
              <a:t>Wide</a:t>
            </a:r>
            <a:r>
              <a:rPr kumimoji="1" lang="ja-JP" altLang="en-US" dirty="0"/>
              <a:t> </a:t>
            </a:r>
            <a:r>
              <a:rPr kumimoji="1" lang="en-US" altLang="ja-JP" dirty="0"/>
              <a:t>BVH</a:t>
            </a:r>
            <a:r>
              <a:rPr kumimoji="1" lang="ja-JP" altLang="en-US" dirty="0"/>
              <a:t>の方がより正確な結果をもたらすと考えられます。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86</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と非常に似ていますのでさらっと紹介します。</a:t>
            </a:r>
            <a:br>
              <a:rPr kumimoji="1" lang="en-US" altLang="ja-JP" dirty="0"/>
            </a:br>
            <a:br>
              <a:rPr kumimoji="1" lang="en-US" altLang="ja-JP" dirty="0"/>
            </a:br>
            <a:r>
              <a:rPr kumimoji="1" lang="ja-JP" altLang="en-US" dirty="0"/>
              <a:t>確率的にライトを含む</a:t>
            </a:r>
            <a:r>
              <a:rPr kumimoji="1" lang="en-US" altLang="ja-JP" dirty="0"/>
              <a:t>BVH</a:t>
            </a:r>
            <a:r>
              <a:rPr kumimoji="1" lang="ja-JP" altLang="en-US" dirty="0"/>
              <a:t>のどちらのノードを訪れるかを決めるため、クラシックな</a:t>
            </a:r>
            <a:r>
              <a:rPr kumimoji="1" lang="en-US" altLang="ja-JP" dirty="0" err="1"/>
              <a:t>Lightcut</a:t>
            </a:r>
            <a:r>
              <a:rPr kumimoji="1" lang="ja-JP" altLang="en-US" dirty="0"/>
              <a:t>であったような低周波のノイズが出ません。また、近似手法であり、ある程度誤差が小さくなるとトラバースを終えるため、非常に高速です。</a:t>
            </a:r>
            <a:r>
              <a:rPr kumimoji="1" lang="en-US" altLang="ja-JP" dirty="0"/>
              <a:t>SAOH</a:t>
            </a:r>
            <a:r>
              <a:rPr kumimoji="1" lang="ja-JP" altLang="en-US" dirty="0"/>
              <a:t>で用いられていたより、さらに保守的な</a:t>
            </a:r>
            <a:r>
              <a:rPr kumimoji="1" lang="en-US" altLang="ja-JP" dirty="0"/>
              <a:t>Geometric</a:t>
            </a:r>
            <a:r>
              <a:rPr kumimoji="1" lang="ja-JP" altLang="en-US" dirty="0"/>
              <a:t> </a:t>
            </a:r>
            <a:r>
              <a:rPr kumimoji="1" lang="en-US" altLang="ja-JP" dirty="0"/>
              <a:t>Term</a:t>
            </a:r>
            <a:r>
              <a:rPr kumimoji="1" lang="ja-JP" altLang="en-US" dirty="0"/>
              <a:t>を使用します。式はスライドに乗せなかったので、興味のある方は論文を参照してみてください。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87</a:t>
            </a:fld>
            <a:endParaRPr kumimoji="1" lang="ja-JP" altLang="en-US"/>
          </a:p>
        </p:txBody>
      </p:sp>
    </p:spTree>
    <p:extLst>
      <p:ext uri="{BB962C8B-B14F-4D97-AF65-F5344CB8AC3E}">
        <p14:creationId xmlns:p14="http://schemas.microsoft.com/office/powerpoint/2010/main" val="40573163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先述のように</a:t>
            </a:r>
            <a:r>
              <a:rPr kumimoji="1" lang="en-US" altLang="ja-JP" dirty="0"/>
              <a:t>Stochastic</a:t>
            </a:r>
            <a:r>
              <a:rPr kumimoji="1" lang="ja-JP" altLang="en-US" dirty="0"/>
              <a:t> </a:t>
            </a:r>
            <a:r>
              <a:rPr kumimoji="1" lang="en-US" altLang="ja-JP" dirty="0"/>
              <a:t>Lightcuts</a:t>
            </a:r>
            <a:r>
              <a:rPr kumimoji="1" lang="ja-JP" altLang="en-US" dirty="0"/>
              <a:t>ではより保守的な幾何項を導入していますが、それでも完全ではなく、コーナーケースが存在します。ここに示したようなライトの配置では右のノードを訪れる確率を上げたほうが良いにもかかわらず、左のノードを優先して訪れてしま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88</a:t>
            </a:fld>
            <a:endParaRPr kumimoji="1" lang="ja-JP" altLang="en-US"/>
          </a:p>
        </p:txBody>
      </p:sp>
    </p:spTree>
    <p:extLst>
      <p:ext uri="{BB962C8B-B14F-4D97-AF65-F5344CB8AC3E}">
        <p14:creationId xmlns:p14="http://schemas.microsoft.com/office/powerpoint/2010/main" val="335923789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の論文では</a:t>
            </a:r>
            <a:r>
              <a:rPr kumimoji="1" lang="en-US" altLang="ja-JP" dirty="0"/>
              <a:t>Dead</a:t>
            </a:r>
            <a:r>
              <a:rPr kumimoji="1" lang="ja-JP" altLang="en-US" dirty="0"/>
              <a:t> </a:t>
            </a:r>
            <a:r>
              <a:rPr kumimoji="1" lang="en-US" altLang="ja-JP" dirty="0"/>
              <a:t>Branch</a:t>
            </a:r>
            <a:r>
              <a:rPr kumimoji="1" lang="ja-JP" altLang="en-US" dirty="0"/>
              <a:t>という用語が出てきます。</a:t>
            </a:r>
            <a:r>
              <a:rPr kumimoji="1" lang="en-US" altLang="ja-JP" dirty="0"/>
              <a:t>Dead</a:t>
            </a:r>
            <a:r>
              <a:rPr kumimoji="1" lang="ja-JP" altLang="en-US" dirty="0"/>
              <a:t> </a:t>
            </a:r>
            <a:r>
              <a:rPr kumimoji="1" lang="en-US" altLang="ja-JP" dirty="0"/>
              <a:t>Branch</a:t>
            </a:r>
            <a:r>
              <a:rPr kumimoji="1" lang="ja-JP" altLang="en-US" dirty="0"/>
              <a:t>は、訪れることに何の価値もない部分木のことを指します。これは、シェーディングポイントとその法線から求まる接平面より、完全に下になっているノードで、単純な計算で見つけることが出来ます。このテクニックはいろいろな場所で使える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89</a:t>
            </a:fld>
            <a:endParaRPr kumimoji="1" lang="ja-JP" altLang="en-US"/>
          </a:p>
        </p:txBody>
      </p:sp>
    </p:spTree>
    <p:extLst>
      <p:ext uri="{BB962C8B-B14F-4D97-AF65-F5344CB8AC3E}">
        <p14:creationId xmlns:p14="http://schemas.microsoft.com/office/powerpoint/2010/main" val="2622370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では左のような分割があった場合に、右のような木の構造で表します。ここに来てくださっている皆さんにはもう当たり前のことと思います。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a:t>
            </a:fld>
            <a:endParaRPr kumimoji="1" lang="ja-JP" altLang="en-US"/>
          </a:p>
        </p:txBody>
      </p:sp>
    </p:spTree>
    <p:extLst>
      <p:ext uri="{BB962C8B-B14F-4D97-AF65-F5344CB8AC3E}">
        <p14:creationId xmlns:p14="http://schemas.microsoft.com/office/powerpoint/2010/main" val="34859705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a:t>
            </a:r>
            <a:r>
              <a:rPr lang="en-US" altLang="ja-JP" dirty="0"/>
              <a:t>Hierarchical Russian Roulette</a:t>
            </a:r>
            <a:r>
              <a:rPr lang="ja-JP" altLang="en-US" dirty="0"/>
              <a:t>について少し触れたいと思います。</a:t>
            </a:r>
            <a:endParaRPr lang="en-US" altLang="ja-JP" dirty="0"/>
          </a:p>
          <a:p>
            <a:endParaRPr kumimoji="1" lang="en-US" altLang="ja-JP" dirty="0"/>
          </a:p>
          <a:p>
            <a:r>
              <a:rPr kumimoji="1" lang="en-US" altLang="ja-JP" dirty="0"/>
              <a:t>HRR</a:t>
            </a:r>
            <a:r>
              <a:rPr kumimoji="1" lang="ja-JP" altLang="en-US" dirty="0"/>
              <a:t>は</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を改良するものと捉えられると思います。論文では、シャープなローブが使われているシーンでの品質の改善が扱われていると思いますが、使おうと思えば、一般的な</a:t>
            </a:r>
            <a:r>
              <a:rPr kumimoji="1" lang="en-US" altLang="ja-JP" dirty="0"/>
              <a:t>Many</a:t>
            </a:r>
            <a:r>
              <a:rPr kumimoji="1" lang="ja-JP" altLang="en-US" dirty="0"/>
              <a:t> </a:t>
            </a:r>
            <a:r>
              <a:rPr kumimoji="1" lang="en-US" altLang="ja-JP" dirty="0"/>
              <a:t>Lights</a:t>
            </a:r>
            <a:r>
              <a:rPr kumimoji="1" lang="ja-JP" altLang="en-US" dirty="0"/>
              <a:t>の計算にも使用できます。</a:t>
            </a:r>
            <a:endParaRPr kumimoji="1" lang="en-US" altLang="ja-JP" dirty="0"/>
          </a:p>
          <a:p>
            <a:endParaRPr kumimoji="1" lang="en-US" altLang="ja-JP" dirty="0"/>
          </a:p>
          <a:p>
            <a:r>
              <a:rPr kumimoji="1" lang="ja-JP" altLang="en-US" dirty="0"/>
              <a:t>もともとの</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の論文では</a:t>
            </a:r>
            <a:r>
              <a:rPr kumimoji="1" lang="en-US" altLang="ja-JP" dirty="0"/>
              <a:t>Bounding Sphere Tree</a:t>
            </a:r>
            <a:r>
              <a:rPr kumimoji="1" lang="ja-JP" altLang="en-US" dirty="0"/>
              <a:t>の使用が提案されています。</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では確率的にライトの影響範囲を変える手法です。明るさは距離の</a:t>
            </a:r>
            <a:r>
              <a:rPr kumimoji="1" lang="en-US" altLang="ja-JP" dirty="0"/>
              <a:t>2</a:t>
            </a:r>
            <a:r>
              <a:rPr kumimoji="1" lang="ja-JP" altLang="en-US" dirty="0"/>
              <a:t>乗に反比例しますが、それに従うようにライトの影響範囲の球を大きくしたり小さくしたりして、シェーディングポイントがその外にあった場合はその光源からの寄与を計算しません。</a:t>
            </a:r>
            <a:endParaRPr kumimoji="1" lang="en-US" altLang="ja-JP" dirty="0"/>
          </a:p>
          <a:p>
            <a:endParaRPr kumimoji="1" lang="en-US" altLang="ja-JP" dirty="0"/>
          </a:p>
          <a:p>
            <a:r>
              <a:rPr kumimoji="1" lang="ja-JP" altLang="en-US" dirty="0"/>
              <a:t>高速化のため、ライトに対し</a:t>
            </a:r>
            <a:r>
              <a:rPr kumimoji="1" lang="en-US" altLang="ja-JP" dirty="0"/>
              <a:t>BVH</a:t>
            </a:r>
            <a:r>
              <a:rPr kumimoji="1" lang="ja-JP" altLang="en-US" dirty="0"/>
              <a:t>を構築した場合、影響範囲の変わる度に</a:t>
            </a:r>
            <a:r>
              <a:rPr kumimoji="1" lang="en-US" altLang="ja-JP" dirty="0"/>
              <a:t>BVH</a:t>
            </a:r>
            <a:r>
              <a:rPr kumimoji="1" lang="ja-JP" altLang="en-US" dirty="0"/>
              <a:t>をリフィットさせるわけにはいきません。また、光源の影響範囲を大きくしたり小さくしたりするだけではシェーディングポイントでの</a:t>
            </a:r>
            <a:r>
              <a:rPr kumimoji="1" lang="en-US" altLang="ja-JP" dirty="0"/>
              <a:t>BSDF</a:t>
            </a:r>
            <a:r>
              <a:rPr kumimoji="1" lang="ja-JP" altLang="en-US" dirty="0"/>
              <a:t>のローブの形状を反映させることが出来ません。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90</a:t>
            </a:fld>
            <a:endParaRPr kumimoji="1" lang="ja-JP" altLang="en-US"/>
          </a:p>
        </p:txBody>
      </p:sp>
    </p:spTree>
    <p:extLst>
      <p:ext uri="{BB962C8B-B14F-4D97-AF65-F5344CB8AC3E}">
        <p14:creationId xmlns:p14="http://schemas.microsoft.com/office/powerpoint/2010/main" val="179731950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代わりに、</a:t>
            </a:r>
            <a:r>
              <a:rPr kumimoji="1" lang="en-US" altLang="ja-JP" dirty="0"/>
              <a:t>BVH</a:t>
            </a:r>
            <a:r>
              <a:rPr kumimoji="1" lang="ja-JP" altLang="en-US" dirty="0"/>
              <a:t>を固定し、シェーディングポイントを起点とするローブを確率的に大きくしたり、小さくしたりすることで、ライトの影響範囲を変えるのと同じ効果を得つつ、様々なローブの形状をサポートすることが出来ます。</a:t>
            </a:r>
            <a:endParaRPr kumimoji="1" lang="en-US" altLang="ja-JP" dirty="0"/>
          </a:p>
          <a:p>
            <a:endParaRPr kumimoji="1" lang="en-US" altLang="ja-JP" dirty="0"/>
          </a:p>
          <a:p>
            <a:r>
              <a:rPr lang="en-US" altLang="ja-JP" dirty="0"/>
              <a:t>HRR</a:t>
            </a:r>
            <a:r>
              <a:rPr lang="ja-JP" altLang="en-US" dirty="0"/>
              <a:t>の論文では</a:t>
            </a:r>
            <a:r>
              <a:rPr lang="en-US" altLang="ja-JP" dirty="0"/>
              <a:t>Squared Ellipsoidal Lobe</a:t>
            </a:r>
            <a:r>
              <a:rPr lang="ja-JP" altLang="en-US" dirty="0"/>
              <a:t>という関数を導入していてそのお陰で、</a:t>
            </a:r>
            <a:r>
              <a:rPr lang="en-US" altLang="ja-JP" dirty="0"/>
              <a:t>Roughness</a:t>
            </a:r>
            <a:r>
              <a:rPr lang="ja-JP" altLang="en-US" dirty="0"/>
              <a:t>の非常に小さい面を効率よく扱うことが出来ます。</a:t>
            </a:r>
            <a:br>
              <a:rPr kumimoji="1" lang="en-US" altLang="ja-JP" dirty="0"/>
            </a:br>
            <a:br>
              <a:rPr kumimoji="1" lang="en-US" altLang="ja-JP" dirty="0"/>
            </a:br>
            <a:r>
              <a:rPr kumimoji="1" lang="ja-JP" altLang="en-US" dirty="0"/>
              <a:t>ライト自身も</a:t>
            </a:r>
            <a:r>
              <a:rPr kumimoji="1" lang="en-US" altLang="ja-JP" dirty="0"/>
              <a:t>IES</a:t>
            </a:r>
            <a:r>
              <a:rPr kumimoji="1" lang="ja-JP" altLang="en-US" dirty="0"/>
              <a:t>などを使えば複雑なローブの形状を持つので、難しいところだと思いますが、そのうち解決してくれるでしょう。</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91</a:t>
            </a:fld>
            <a:endParaRPr kumimoji="1" lang="ja-JP" altLang="en-US"/>
          </a:p>
        </p:txBody>
      </p:sp>
    </p:spTree>
    <p:extLst>
      <p:ext uri="{BB962C8B-B14F-4D97-AF65-F5344CB8AC3E}">
        <p14:creationId xmlns:p14="http://schemas.microsoft.com/office/powerpoint/2010/main" val="79053669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繰り返しますが</a:t>
            </a:r>
            <a:r>
              <a:rPr kumimoji="1" lang="en-US" altLang="ja-JP" dirty="0"/>
              <a:t>HRR</a:t>
            </a:r>
            <a:r>
              <a:rPr kumimoji="1" lang="ja-JP" altLang="en-US" dirty="0"/>
              <a:t>は</a:t>
            </a:r>
            <a:r>
              <a:rPr kumimoji="1" lang="en-US" altLang="ja-JP" dirty="0"/>
              <a:t>Glossy</a:t>
            </a:r>
            <a:r>
              <a:rPr kumimoji="1" lang="ja-JP" altLang="en-US" dirty="0"/>
              <a:t> </a:t>
            </a:r>
            <a:r>
              <a:rPr kumimoji="1" lang="en-US" altLang="ja-JP" dirty="0"/>
              <a:t>Surface</a:t>
            </a:r>
            <a:r>
              <a:rPr kumimoji="1" lang="ja-JP" altLang="en-US" dirty="0"/>
              <a:t>向けの方法で、ローブが太いといいますか、大きい場合には、ライトが密集しているとき、右の図のように陰的なノードのオーバーラップ大きくなり過ぎて、あまり実用的ではありません。この問題は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の論文でも言及されています。特に解像度の高いメッシュが発光している場合などは負荷が大きくなります。</a:t>
            </a:r>
            <a:br>
              <a:rPr kumimoji="1" lang="en-US" altLang="ja-JP" dirty="0"/>
            </a:b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92</a:t>
            </a:fld>
            <a:endParaRPr kumimoji="1" lang="ja-JP" altLang="en-US"/>
          </a:p>
        </p:txBody>
      </p:sp>
    </p:spTree>
    <p:extLst>
      <p:ext uri="{BB962C8B-B14F-4D97-AF65-F5344CB8AC3E}">
        <p14:creationId xmlns:p14="http://schemas.microsoft.com/office/powerpoint/2010/main" val="927540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さて、不向きというのは承知なのですが、ランバートの扱いを考えてみましょう。</a:t>
            </a:r>
            <a:endParaRPr kumimoji="1" lang="en-US" altLang="ja-JP" dirty="0"/>
          </a:p>
          <a:p>
            <a:endParaRPr kumimoji="1" lang="en-US" altLang="ja-JP" dirty="0"/>
          </a:p>
          <a:p>
            <a:r>
              <a:rPr kumimoji="1" lang="ja-JP" altLang="en-US" dirty="0"/>
              <a:t>少しでも効率を上げるためには、単純にシェーディングポイントを中心に全方向に広がる球の半径を大きくしたり、小さくしたりするのはお勧めしません。シェーディング面の裏側のノードは極力省きたいですし、コサインの重みづけを行った方が良いから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93</a:t>
            </a:fld>
            <a:endParaRPr kumimoji="1" lang="ja-JP" altLang="en-US"/>
          </a:p>
        </p:txBody>
      </p:sp>
    </p:spTree>
    <p:extLst>
      <p:ext uri="{BB962C8B-B14F-4D97-AF65-F5344CB8AC3E}">
        <p14:creationId xmlns:p14="http://schemas.microsoft.com/office/powerpoint/2010/main" val="23738953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この場合のより良いローブは</a:t>
            </a:r>
            <a:r>
              <a:rPr kumimoji="1" lang="en-US" altLang="ja-JP" dirty="0"/>
              <a:t>”Splatting Indirect Illumination”</a:t>
            </a:r>
            <a:r>
              <a:rPr kumimoji="1" lang="ja-JP" altLang="en-US" dirty="0"/>
              <a:t>に記載されています。接平面の下に少し</a:t>
            </a:r>
            <a:r>
              <a:rPr kumimoji="1" lang="en-US" altLang="ja-JP" dirty="0"/>
              <a:t>Bounding</a:t>
            </a:r>
            <a:r>
              <a:rPr kumimoji="1" lang="ja-JP" altLang="en-US" dirty="0"/>
              <a:t> </a:t>
            </a:r>
            <a:r>
              <a:rPr kumimoji="1" lang="en-US" altLang="ja-JP" dirty="0"/>
              <a:t>Sphere</a:t>
            </a:r>
            <a:r>
              <a:rPr kumimoji="1" lang="ja-JP" altLang="en-US" dirty="0"/>
              <a:t>がはみ出してしまいますが、それは先程あった</a:t>
            </a:r>
            <a:r>
              <a:rPr kumimoji="1" lang="en-US" altLang="ja-JP" dirty="0"/>
              <a:t>Dead</a:t>
            </a:r>
            <a:r>
              <a:rPr kumimoji="1" lang="ja-JP" altLang="en-US" dirty="0"/>
              <a:t> </a:t>
            </a:r>
            <a:r>
              <a:rPr kumimoji="1" lang="en-US" altLang="ja-JP" dirty="0"/>
              <a:t>Branch</a:t>
            </a:r>
            <a:r>
              <a:rPr kumimoji="1" lang="ja-JP" altLang="en-US" dirty="0"/>
              <a:t>の除去と同じ要領で避けることが出来ます。</a:t>
            </a:r>
            <a:endParaRPr kumimoji="1" lang="en-US" altLang="ja-JP" dirty="0"/>
          </a:p>
          <a:p>
            <a:br>
              <a:rPr kumimoji="1" lang="en-US" altLang="ja-JP" dirty="0"/>
            </a:br>
            <a:r>
              <a:rPr kumimoji="1" lang="ja-JP" altLang="en-US" dirty="0"/>
              <a:t>また、単純にシェーディング接平面に接する球でも、最適なコサインの重みづけではなくなりますが、計算を行うことが出来ます。同じサンプル当たりのノイズは増えますが、接平面の下のノードを考える必要はなくなりますし、球と</a:t>
            </a:r>
            <a:r>
              <a:rPr kumimoji="1" lang="en-US" altLang="ja-JP" dirty="0"/>
              <a:t>AABB</a:t>
            </a:r>
            <a:r>
              <a:rPr kumimoji="1" lang="ja-JP" altLang="en-US" dirty="0"/>
              <a:t>の交差判定は非常に単純です。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94</a:t>
            </a:fld>
            <a:endParaRPr kumimoji="1" lang="ja-JP" altLang="en-US"/>
          </a:p>
        </p:txBody>
      </p:sp>
    </p:spTree>
    <p:extLst>
      <p:ext uri="{BB962C8B-B14F-4D97-AF65-F5344CB8AC3E}">
        <p14:creationId xmlns:p14="http://schemas.microsoft.com/office/powerpoint/2010/main" val="174975023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HRR</a:t>
            </a:r>
            <a:r>
              <a:rPr kumimoji="1" lang="ja-JP" altLang="en-US" dirty="0"/>
              <a:t>は大変面白いアルゴリズムです。</a:t>
            </a:r>
            <a:endParaRPr kumimoji="1" lang="en-US" altLang="ja-JP" dirty="0"/>
          </a:p>
          <a:p>
            <a:endParaRPr kumimoji="1" lang="en-US" altLang="ja-JP" dirty="0"/>
          </a:p>
          <a:p>
            <a:r>
              <a:rPr kumimoji="1" lang="ja-JP" altLang="en-US" dirty="0"/>
              <a:t>他のアルゴリズム同様、ライトを全てシェーディングポイントとつないでしまうと計算時間がいくらあっても足りませんので</a:t>
            </a:r>
            <a:r>
              <a:rPr kumimoji="1" lang="en-US" altLang="ja-JP" dirty="0"/>
              <a:t>BVH</a:t>
            </a:r>
            <a:r>
              <a:rPr kumimoji="1" lang="ja-JP" altLang="en-US" dirty="0"/>
              <a:t>を使用して、いらない部分の計算をまとめて省きます。このとき、肝になるのはサブツリーの中で一番小さい乱数の値を見つける、という処理です。詳細は論文を参照してください。</a:t>
            </a:r>
            <a:endParaRPr kumimoji="1" lang="en-US" altLang="ja-JP" dirty="0"/>
          </a:p>
          <a:p>
            <a:endParaRPr kumimoji="1" lang="en-US" altLang="ja-JP" dirty="0"/>
          </a:p>
          <a:p>
            <a:r>
              <a:rPr kumimoji="1" lang="en-US" altLang="ja-JP" dirty="0"/>
              <a:t>HRR</a:t>
            </a:r>
            <a:r>
              <a:rPr kumimoji="1" lang="ja-JP" altLang="en-US" dirty="0"/>
              <a:t>は乱数が小さいとローブが大きくなるようデザインされていて、大きなローブがサブツリーと交差するときは、その瞬間、そのサブツリーが影響範囲の大きいライトを含んでいる、と言い換えることが出来ます。</a:t>
            </a:r>
            <a:endParaRPr kumimoji="1" lang="en-US" altLang="ja-JP" dirty="0"/>
          </a:p>
          <a:p>
            <a:endParaRPr kumimoji="1" lang="en-US" altLang="ja-JP" dirty="0"/>
          </a:p>
          <a:p>
            <a:r>
              <a:rPr kumimoji="1" lang="ja-JP" altLang="en-US" dirty="0"/>
              <a:t>私は面倒くさがりで、論文で提案されてたシンプルなアルゴリズムすら実装が面倒です。なので、怠け者向けのアルゴリズムを紹介したいと思います。まず、ツリーが完全二分木であるという制約を設けます。これは大胆なように思われるかもしれませんが、若干データを重複させたり、サンプル数を調整したりするだけでよいので、実用上そこまで問題にならないでしょう。（</a:t>
            </a:r>
            <a:r>
              <a:rPr kumimoji="1" lang="en-US" altLang="ja-JP" dirty="0"/>
              <a:t>Light</a:t>
            </a:r>
            <a:r>
              <a:rPr kumimoji="1" lang="ja-JP" altLang="en-US" dirty="0"/>
              <a:t> </a:t>
            </a:r>
            <a:r>
              <a:rPr kumimoji="1" lang="en-US" altLang="ja-JP" dirty="0"/>
              <a:t>Vertex</a:t>
            </a:r>
            <a:r>
              <a:rPr kumimoji="1" lang="ja-JP" altLang="en-US" dirty="0"/>
              <a:t>の場合は数の調整がそれほど難しくありませんし、メッシュライトの場合はテクスチャが張られているとポリゴンを分割したり、表面に点光源を生成したりすることで容易に調整が可能です。サンプル数が大きければ少し捨てたりしても結果にそれほど影響はありません。）</a:t>
            </a:r>
            <a:endParaRPr kumimoji="1" lang="en-US" altLang="ja-JP" dirty="0"/>
          </a:p>
          <a:p>
            <a:br>
              <a:rPr kumimoji="1" lang="en-US" altLang="ja-JP" dirty="0"/>
            </a:br>
            <a:r>
              <a:rPr kumimoji="1" lang="ja-JP" altLang="en-US" dirty="0"/>
              <a:t>まず、何もしない状態ではこの左側のようにリーフに</a:t>
            </a:r>
            <a:r>
              <a:rPr kumimoji="1" lang="en-US" altLang="ja-JP" dirty="0"/>
              <a:t>0</a:t>
            </a:r>
            <a:r>
              <a:rPr kumimoji="1" lang="ja-JP" altLang="en-US" dirty="0"/>
              <a:t>から</a:t>
            </a:r>
            <a:r>
              <a:rPr kumimoji="1" lang="en-US" altLang="ja-JP" dirty="0"/>
              <a:t>7</a:t>
            </a:r>
            <a:r>
              <a:rPr kumimoji="1" lang="ja-JP" altLang="en-US" dirty="0"/>
              <a:t>までの数字がアサインされているとしましょう。実際は、アサインする数値は</a:t>
            </a:r>
            <a:r>
              <a:rPr kumimoji="1" lang="en-US" altLang="ja-JP" dirty="0"/>
              <a:t>0</a:t>
            </a:r>
            <a:r>
              <a:rPr kumimoji="1" lang="ja-JP" altLang="en-US" dirty="0"/>
              <a:t>から１でなければならないので、各数値に一様乱数を足して</a:t>
            </a:r>
            <a:r>
              <a:rPr kumimoji="1" lang="en-US" altLang="ja-JP" dirty="0"/>
              <a:t>8</a:t>
            </a:r>
            <a:r>
              <a:rPr kumimoji="1" lang="ja-JP" altLang="en-US" dirty="0"/>
              <a:t>で割ったものを割り当てます。</a:t>
            </a:r>
          </a:p>
          <a:p>
            <a:endParaRPr kumimoji="1" lang="en-US" altLang="ja-JP" dirty="0"/>
          </a:p>
          <a:p>
            <a:r>
              <a:rPr kumimoji="1" lang="ja-JP" altLang="en-US" dirty="0"/>
              <a:t>さて、割り当てた数字をランダマイズする方法ですが、ここに挙げた例では、ルートを省いたツリーの深さが</a:t>
            </a:r>
            <a:r>
              <a:rPr kumimoji="1" lang="en-US" altLang="ja-JP" dirty="0"/>
              <a:t>3</a:t>
            </a:r>
            <a:r>
              <a:rPr kumimoji="1" lang="ja-JP" altLang="en-US" dirty="0"/>
              <a:t>なので</a:t>
            </a:r>
            <a:r>
              <a:rPr kumimoji="1" lang="en-US" altLang="ja-JP" dirty="0"/>
              <a:t>3</a:t>
            </a:r>
            <a:r>
              <a:rPr kumimoji="1" lang="ja-JP" altLang="en-US" dirty="0"/>
              <a:t>ビットの乱数を使用します。例えば乱数の最上位ビットが</a:t>
            </a:r>
            <a:r>
              <a:rPr kumimoji="1" lang="en-US" altLang="ja-JP" dirty="0"/>
              <a:t>1</a:t>
            </a:r>
            <a:r>
              <a:rPr kumimoji="1" lang="ja-JP" altLang="en-US" dirty="0"/>
              <a:t>の時、深さ</a:t>
            </a:r>
            <a:r>
              <a:rPr kumimoji="1" lang="en-US" altLang="ja-JP" dirty="0"/>
              <a:t>1</a:t>
            </a:r>
            <a:r>
              <a:rPr kumimoji="1" lang="ja-JP" altLang="en-US" dirty="0"/>
              <a:t>でアサインする数値を入れ替えます。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95</a:t>
            </a:fld>
            <a:endParaRPr kumimoji="1" lang="ja-JP" altLang="en-US"/>
          </a:p>
        </p:txBody>
      </p:sp>
    </p:spTree>
    <p:extLst>
      <p:ext uri="{BB962C8B-B14F-4D97-AF65-F5344CB8AC3E}">
        <p14:creationId xmlns:p14="http://schemas.microsoft.com/office/powerpoint/2010/main" val="97249576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最上位ビットと次のビットが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2</a:t>
            </a:r>
            <a:r>
              <a:rPr kumimoji="1" lang="ja-JP" altLang="en-US" dirty="0"/>
              <a:t>で数値を入れ替えます。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96</a:t>
            </a:fld>
            <a:endParaRPr kumimoji="1" lang="ja-JP" altLang="en-US"/>
          </a:p>
        </p:txBody>
      </p:sp>
    </p:spTree>
    <p:extLst>
      <p:ext uri="{BB962C8B-B14F-4D97-AF65-F5344CB8AC3E}">
        <p14:creationId xmlns:p14="http://schemas.microsoft.com/office/powerpoint/2010/main" val="253160460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最上位ビットと最下位のビットが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3</a:t>
            </a:r>
            <a:r>
              <a:rPr kumimoji="1" lang="ja-JP" altLang="en-US" dirty="0"/>
              <a:t>で数値を入れ替えます。</a:t>
            </a:r>
            <a:r>
              <a:rPr kumimoji="1" lang="en-US" altLang="ja-JP" dirty="0"/>
              <a:t>3</a:t>
            </a:r>
            <a:r>
              <a:rPr kumimoji="1" lang="ja-JP" altLang="en-US" dirty="0"/>
              <a:t>ビットの乱数が均等に分布しているとき、すなわち３ビットの乱数が</a:t>
            </a:r>
            <a:r>
              <a:rPr kumimoji="1" lang="en-US" altLang="ja-JP" dirty="0"/>
              <a:t>0</a:t>
            </a:r>
            <a:r>
              <a:rPr kumimoji="1" lang="ja-JP" altLang="en-US" dirty="0"/>
              <a:t>～</a:t>
            </a:r>
            <a:r>
              <a:rPr kumimoji="1" lang="en-US" altLang="ja-JP" dirty="0"/>
              <a:t>7</a:t>
            </a:r>
            <a:r>
              <a:rPr kumimoji="1" lang="ja-JP" altLang="en-US" dirty="0"/>
              <a:t>までの値を均等にとるとき、リーフにアサインされる各数字は当然ながら同じ回数出現します。このようにすると、乱数は一つしか使用しないため、各深さで乱数を振りなおす必要がなくなります。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こんなことをして何がうれしいかというと、各サブツリーのノードでの最小値を非常に簡単に知ることが出来るようになるということです。それから、</a:t>
            </a:r>
            <a:r>
              <a:rPr kumimoji="1" lang="en-US" altLang="ja-JP" dirty="0"/>
              <a:t>HRR</a:t>
            </a:r>
            <a:r>
              <a:rPr kumimoji="1" lang="ja-JP" altLang="en-US" dirty="0"/>
              <a:t>の本質的な問題は「陰なノード同士の重なり」です。このような数値のアサインを行えば、例えばライトが一直線上にきれいに並んでいると、右のノードが大きくなる時、左のノードは小さくなり、「陰なノード同士の重なり」は小さくなります。実際、ライトの配置はアセット次第ですが、完全二分木の時に限らず、乱数の並び順をうまく工夫することで、「陰なノード同士の重なり」は小さくすることが出来るはずですので、最適な方法を探してみるのも面白いかと思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日本人発案の方法ですので、後続研究が出て、いろいろなケースで実用的になって欲しいと思います。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97</a:t>
            </a:fld>
            <a:endParaRPr kumimoji="1" lang="ja-JP" altLang="en-US"/>
          </a:p>
        </p:txBody>
      </p:sp>
    </p:spTree>
    <p:extLst>
      <p:ext uri="{BB962C8B-B14F-4D97-AF65-F5344CB8AC3E}">
        <p14:creationId xmlns:p14="http://schemas.microsoft.com/office/powerpoint/2010/main" val="36670258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まだまだ盛り込みたかったのですが、今日用意したものはここまでです。</a:t>
            </a:r>
            <a:endParaRPr kumimoji="1" lang="en-US" altLang="ja-JP" dirty="0"/>
          </a:p>
          <a:p>
            <a:endParaRPr kumimoji="1" lang="en-US" altLang="ja-JP" dirty="0"/>
          </a:p>
          <a:p>
            <a:r>
              <a:rPr kumimoji="1" lang="ja-JP" altLang="en-US" dirty="0"/>
              <a:t>いくつか標準的な</a:t>
            </a:r>
            <a:r>
              <a:rPr kumimoji="1" lang="en-US" altLang="ja-JP" dirty="0"/>
              <a:t>BVH</a:t>
            </a:r>
            <a:r>
              <a:rPr kumimoji="1" lang="ja-JP" altLang="en-US" dirty="0"/>
              <a:t>の構築方法と、最適化手法を紹介しました。また最近の</a:t>
            </a:r>
            <a:r>
              <a:rPr kumimoji="1" lang="en-US" altLang="ja-JP" dirty="0"/>
              <a:t>Many</a:t>
            </a:r>
            <a:r>
              <a:rPr kumimoji="1" lang="ja-JP" altLang="en-US" dirty="0"/>
              <a:t> </a:t>
            </a:r>
            <a:r>
              <a:rPr kumimoji="1" lang="en-US" altLang="ja-JP" dirty="0"/>
              <a:t>Lights</a:t>
            </a:r>
            <a:r>
              <a:rPr kumimoji="1" lang="ja-JP" altLang="en-US" dirty="0"/>
              <a:t>向けのアルゴリズムに触れましたが、それらは</a:t>
            </a:r>
            <a:r>
              <a:rPr kumimoji="1" lang="en-US" altLang="ja-JP" dirty="0"/>
              <a:t>BVH</a:t>
            </a:r>
            <a:r>
              <a:rPr kumimoji="1" lang="ja-JP" altLang="en-US" dirty="0"/>
              <a:t>を用いているものばかりなので、紹介した</a:t>
            </a:r>
            <a:r>
              <a:rPr kumimoji="1" lang="en-US" altLang="ja-JP" dirty="0"/>
              <a:t>BVH</a:t>
            </a:r>
            <a:r>
              <a:rPr kumimoji="1" lang="ja-JP" altLang="en-US" dirty="0"/>
              <a:t>の最適化手法ですぐに改善することが可能です。もっとほかの論文などについて知りたい方はここに紹介したリンク先に行ってみてください。</a:t>
            </a:r>
            <a:endParaRPr kumimoji="1" lang="en-US" altLang="ja-JP" dirty="0"/>
          </a:p>
          <a:p>
            <a:endParaRPr kumimoji="1" lang="en-US" altLang="ja-JP" dirty="0"/>
          </a:p>
          <a:p>
            <a:r>
              <a:rPr kumimoji="1" lang="ja-JP" altLang="en-US" dirty="0"/>
              <a:t>さて、紹介した技術はまだまだほんの一握りで、ハードウェアについて書かれた論文などについては一切触れることが出来ませんでした。というわけで、「極める」という公約は守れていませんが、今日、皆さんが何か一つでも得るものがあったなら嬉しく思います。簡単に見えるテーマでも大変な広がりをもつこと、データ構造は本当に面白いと思います。</a:t>
            </a:r>
            <a:br>
              <a:rPr kumimoji="1" lang="en-US" altLang="ja-JP" dirty="0"/>
            </a:br>
            <a:br>
              <a:rPr kumimoji="1" lang="en-US" altLang="ja-JP" dirty="0"/>
            </a:br>
            <a:r>
              <a:rPr kumimoji="1" lang="ja-JP" altLang="en-US" dirty="0"/>
              <a:t>レイトレーシングのハードウェアもレンダラーも海外製品ばかりなので日本から面白いものが出てくるとよいなと思います。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98</a:t>
            </a:fld>
            <a:endParaRPr kumimoji="1" lang="ja-JP" altLang="en-US"/>
          </a:p>
        </p:txBody>
      </p:sp>
    </p:spTree>
    <p:extLst>
      <p:ext uri="{BB962C8B-B14F-4D97-AF65-F5344CB8AC3E}">
        <p14:creationId xmlns:p14="http://schemas.microsoft.com/office/powerpoint/2010/main" val="330515118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以上です。</a:t>
            </a:r>
            <a:endParaRPr kumimoji="1" lang="en-US" altLang="ja-JP" dirty="0"/>
          </a:p>
          <a:p>
            <a:endParaRPr kumimoji="1" lang="en-US" altLang="ja-JP" dirty="0"/>
          </a:p>
          <a:p>
            <a:r>
              <a:rPr kumimoji="1" lang="ja-JP" altLang="en-US" dirty="0"/>
              <a:t>会場をうろうろしていますので、気になった方は話しかけてください。</a:t>
            </a:r>
            <a:endParaRPr kumimoji="1" lang="en-US" altLang="ja-JP" dirty="0"/>
          </a:p>
          <a:p>
            <a:endParaRPr kumimoji="1" lang="en-US" altLang="ja-JP" dirty="0"/>
          </a:p>
          <a:p>
            <a:r>
              <a:rPr kumimoji="1" lang="ja-JP" altLang="en-US" dirty="0"/>
              <a:t>ご清聴ありがとうございました。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99</a:t>
            </a:fld>
            <a:endParaRPr kumimoji="1" lang="ja-JP" altLang="en-US"/>
          </a:p>
        </p:txBody>
      </p:sp>
    </p:spTree>
    <p:extLst>
      <p:ext uri="{BB962C8B-B14F-4D97-AF65-F5344CB8AC3E}">
        <p14:creationId xmlns:p14="http://schemas.microsoft.com/office/powerpoint/2010/main" val="2207775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98704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01781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34497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49553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01420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984333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797730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2467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57654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23751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2019/10/21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7125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C8254-CA1F-48C7-B5BE-2817A2106EE9}" type="datetimeFigureOut">
              <a:rPr kumimoji="1" lang="ja-JP" altLang="en-US" smtClean="0"/>
              <a:t>2019/10/21</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1405521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injiogaki/bvh/blob/master/taskqueue.cp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shinjiogaki/bvh/blob/master/bvh_binary.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s://github.com/shinjiogaki/bvh/blob/master/bvh_binary.cpp"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jcgt.org/published/0005/02/02/code.zip" TargetMode="Externa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github.com/shinjiogaki/bvh"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dirty="0"/>
              <a:t>Acceleration Data Structures for Ray Tracing</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569462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88F073-61FB-483E-84F1-35490B1095B9}"/>
              </a:ext>
            </a:extLst>
          </p:cNvPr>
          <p:cNvSpPr>
            <a:spLocks noGrp="1"/>
          </p:cNvSpPr>
          <p:nvPr>
            <p:ph type="title"/>
          </p:nvPr>
        </p:nvSpPr>
        <p:spPr/>
        <p:txBody>
          <a:bodyPr/>
          <a:lstStyle/>
          <a:p>
            <a:r>
              <a:rPr kumimoji="1" lang="en-US" altLang="ja-JP" dirty="0"/>
              <a:t>Wide BVH</a:t>
            </a:r>
            <a:endParaRPr kumimoji="1" lang="ja-JP" altLang="en-US" dirty="0"/>
          </a:p>
        </p:txBody>
      </p:sp>
      <p:sp>
        <p:nvSpPr>
          <p:cNvPr id="3" name="コンテンツ プレースホルダー 2">
            <a:extLst>
              <a:ext uri="{FF2B5EF4-FFF2-40B4-BE49-F238E27FC236}">
                <a16:creationId xmlns:a16="http://schemas.microsoft.com/office/drawing/2014/main" id="{3AB983D6-54B6-435A-955A-C82594035D3C}"/>
              </a:ext>
            </a:extLst>
          </p:cNvPr>
          <p:cNvSpPr>
            <a:spLocks noGrp="1"/>
          </p:cNvSpPr>
          <p:nvPr>
            <p:ph idx="1"/>
          </p:nvPr>
        </p:nvSpPr>
        <p:spPr>
          <a:xfrm>
            <a:off x="838200" y="1825625"/>
            <a:ext cx="10515600" cy="4351338"/>
          </a:xfrm>
        </p:spPr>
        <p:txBody>
          <a:bodyPr/>
          <a:lstStyle/>
          <a:p>
            <a:r>
              <a:rPr kumimoji="1" lang="en-US" altLang="ja-JP" dirty="0"/>
              <a:t>The standard (binary) BVH node has two children per node</a:t>
            </a:r>
          </a:p>
          <a:p>
            <a:r>
              <a:rPr lang="en-US" altLang="ja-JP" dirty="0"/>
              <a:t>Wide BVH node has more children (e.g. 4, 8, 16, …)</a:t>
            </a:r>
          </a:p>
          <a:p>
            <a:r>
              <a:rPr lang="en-US" altLang="ja-JP" dirty="0"/>
              <a:t>Less redundant data </a:t>
            </a:r>
          </a:p>
          <a:p>
            <a:r>
              <a:rPr lang="en-US" altLang="ja-JP" dirty="0"/>
              <a:t>Better SIMD utilization</a:t>
            </a:r>
          </a:p>
          <a:p>
            <a:pPr lvl="1"/>
            <a:r>
              <a:rPr lang="en-US" altLang="ja-JP" dirty="0"/>
              <a:t>SSE, AVX, AVX512</a:t>
            </a:r>
          </a:p>
        </p:txBody>
      </p:sp>
      <p:sp>
        <p:nvSpPr>
          <p:cNvPr id="4" name="正方形/長方形 3">
            <a:extLst>
              <a:ext uri="{FF2B5EF4-FFF2-40B4-BE49-F238E27FC236}">
                <a16:creationId xmlns:a16="http://schemas.microsoft.com/office/drawing/2014/main" id="{C2CB5222-10D0-4A84-8F07-A8C1AB10CD59}"/>
              </a:ext>
            </a:extLst>
          </p:cNvPr>
          <p:cNvSpPr/>
          <p:nvPr/>
        </p:nvSpPr>
        <p:spPr>
          <a:xfrm>
            <a:off x="1199672" y="475563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 name="正方形/長方形 4">
            <a:extLst>
              <a:ext uri="{FF2B5EF4-FFF2-40B4-BE49-F238E27FC236}">
                <a16:creationId xmlns:a16="http://schemas.microsoft.com/office/drawing/2014/main" id="{30A6CC4D-A36E-497C-B4DB-0E6B0CECD3B2}"/>
              </a:ext>
            </a:extLst>
          </p:cNvPr>
          <p:cNvSpPr/>
          <p:nvPr/>
        </p:nvSpPr>
        <p:spPr>
          <a:xfrm>
            <a:off x="1199672" y="475563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正方形/長方形 5">
            <a:extLst>
              <a:ext uri="{FF2B5EF4-FFF2-40B4-BE49-F238E27FC236}">
                <a16:creationId xmlns:a16="http://schemas.microsoft.com/office/drawing/2014/main" id="{173C7AD8-685D-4A69-9AC2-FF5BF928811E}"/>
              </a:ext>
            </a:extLst>
          </p:cNvPr>
          <p:cNvSpPr/>
          <p:nvPr/>
        </p:nvSpPr>
        <p:spPr>
          <a:xfrm>
            <a:off x="1507284" y="540309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A56B8B1A-E6AA-4016-8749-901AA2D816A2}"/>
              </a:ext>
            </a:extLst>
          </p:cNvPr>
          <p:cNvSpPr/>
          <p:nvPr/>
        </p:nvSpPr>
        <p:spPr>
          <a:xfrm>
            <a:off x="6386032" y="4749206"/>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98817C61-6A11-40A2-94D1-28AA0BDB2DC8}"/>
              </a:ext>
            </a:extLst>
          </p:cNvPr>
          <p:cNvSpPr/>
          <p:nvPr/>
        </p:nvSpPr>
        <p:spPr>
          <a:xfrm>
            <a:off x="1507284" y="590463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正方形/長方形 12">
            <a:extLst>
              <a:ext uri="{FF2B5EF4-FFF2-40B4-BE49-F238E27FC236}">
                <a16:creationId xmlns:a16="http://schemas.microsoft.com/office/drawing/2014/main" id="{D189FF78-7E5C-434A-8BB7-3DC7CD6F827D}"/>
              </a:ext>
            </a:extLst>
          </p:cNvPr>
          <p:cNvSpPr/>
          <p:nvPr/>
        </p:nvSpPr>
        <p:spPr>
          <a:xfrm flipH="1" flipV="1">
            <a:off x="2446269" y="540309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正方形/長方形 13">
            <a:extLst>
              <a:ext uri="{FF2B5EF4-FFF2-40B4-BE49-F238E27FC236}">
                <a16:creationId xmlns:a16="http://schemas.microsoft.com/office/drawing/2014/main" id="{23B36818-EB65-4C34-8D1D-CD505B976D29}"/>
              </a:ext>
            </a:extLst>
          </p:cNvPr>
          <p:cNvSpPr/>
          <p:nvPr/>
        </p:nvSpPr>
        <p:spPr>
          <a:xfrm>
            <a:off x="1652334" y="475563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正方形/長方形 14">
            <a:extLst>
              <a:ext uri="{FF2B5EF4-FFF2-40B4-BE49-F238E27FC236}">
                <a16:creationId xmlns:a16="http://schemas.microsoft.com/office/drawing/2014/main" id="{E77C3C6D-0C8D-4A78-9E5C-67CC444C0E43}"/>
              </a:ext>
            </a:extLst>
          </p:cNvPr>
          <p:cNvSpPr/>
          <p:nvPr/>
        </p:nvSpPr>
        <p:spPr>
          <a:xfrm flipH="1">
            <a:off x="1199672" y="511030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B96023E-D729-4659-9D01-06769D52F96F}"/>
              </a:ext>
            </a:extLst>
          </p:cNvPr>
          <p:cNvSpPr/>
          <p:nvPr/>
        </p:nvSpPr>
        <p:spPr>
          <a:xfrm>
            <a:off x="6837640" y="4749206"/>
            <a:ext cx="486323" cy="37813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正方形/長方形 16">
            <a:extLst>
              <a:ext uri="{FF2B5EF4-FFF2-40B4-BE49-F238E27FC236}">
                <a16:creationId xmlns:a16="http://schemas.microsoft.com/office/drawing/2014/main" id="{BC9DBCF4-3DFC-4C20-BDDB-F6FD939EC98C}"/>
              </a:ext>
            </a:extLst>
          </p:cNvPr>
          <p:cNvSpPr/>
          <p:nvPr/>
        </p:nvSpPr>
        <p:spPr>
          <a:xfrm flipH="1">
            <a:off x="6384978" y="5103871"/>
            <a:ext cx="373946" cy="50153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正方形/長方形 17">
            <a:extLst>
              <a:ext uri="{FF2B5EF4-FFF2-40B4-BE49-F238E27FC236}">
                <a16:creationId xmlns:a16="http://schemas.microsoft.com/office/drawing/2014/main" id="{C74E98FB-071D-43D0-AD47-580BBB57003F}"/>
              </a:ext>
            </a:extLst>
          </p:cNvPr>
          <p:cNvSpPr/>
          <p:nvPr/>
        </p:nvSpPr>
        <p:spPr>
          <a:xfrm>
            <a:off x="6700162" y="5901540"/>
            <a:ext cx="753800" cy="55698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正方形/長方形 18">
            <a:extLst>
              <a:ext uri="{FF2B5EF4-FFF2-40B4-BE49-F238E27FC236}">
                <a16:creationId xmlns:a16="http://schemas.microsoft.com/office/drawing/2014/main" id="{886949A7-FF56-4A6B-AD1E-CFDE9CBFDEA4}"/>
              </a:ext>
            </a:extLst>
          </p:cNvPr>
          <p:cNvSpPr/>
          <p:nvPr/>
        </p:nvSpPr>
        <p:spPr>
          <a:xfrm flipH="1" flipV="1">
            <a:off x="7639147" y="5400000"/>
            <a:ext cx="486323" cy="37813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楕円 19">
            <a:extLst>
              <a:ext uri="{FF2B5EF4-FFF2-40B4-BE49-F238E27FC236}">
                <a16:creationId xmlns:a16="http://schemas.microsoft.com/office/drawing/2014/main" id="{9AD61E82-3414-4B23-AA54-97485EA3B997}"/>
              </a:ext>
            </a:extLst>
          </p:cNvPr>
          <p:cNvSpPr/>
          <p:nvPr/>
        </p:nvSpPr>
        <p:spPr>
          <a:xfrm>
            <a:off x="4909204" y="5224664"/>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コネクタ 20">
            <a:extLst>
              <a:ext uri="{FF2B5EF4-FFF2-40B4-BE49-F238E27FC236}">
                <a16:creationId xmlns:a16="http://schemas.microsoft.com/office/drawing/2014/main" id="{512C89F0-B5E7-4151-8E64-A71ACAED2CEA}"/>
              </a:ext>
            </a:extLst>
          </p:cNvPr>
          <p:cNvCxnSpPr>
            <a:cxnSpLocks/>
            <a:stCxn id="25" idx="3"/>
            <a:endCxn id="26" idx="0"/>
          </p:cNvCxnSpPr>
          <p:nvPr/>
        </p:nvCxnSpPr>
        <p:spPr>
          <a:xfrm flipH="1">
            <a:off x="4161155" y="4749089"/>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CB601D27-3625-469D-8808-A76B31E0FB31}"/>
              </a:ext>
            </a:extLst>
          </p:cNvPr>
          <p:cNvCxnSpPr>
            <a:cxnSpLocks/>
            <a:stCxn id="25" idx="5"/>
            <a:endCxn id="20" idx="0"/>
          </p:cNvCxnSpPr>
          <p:nvPr/>
        </p:nvCxnSpPr>
        <p:spPr>
          <a:xfrm>
            <a:off x="4839570" y="4749089"/>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20FC70F5-AD68-4391-A8BD-205B65B0A503}"/>
              </a:ext>
            </a:extLst>
          </p:cNvPr>
          <p:cNvCxnSpPr>
            <a:cxnSpLocks/>
            <a:stCxn id="20" idx="3"/>
            <a:endCxn id="28" idx="0"/>
          </p:cNvCxnSpPr>
          <p:nvPr/>
        </p:nvCxnSpPr>
        <p:spPr>
          <a:xfrm>
            <a:off x="4978838" y="5630518"/>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7178B05B-0817-4782-85E9-88F8CFE32D65}"/>
              </a:ext>
            </a:extLst>
          </p:cNvPr>
          <p:cNvCxnSpPr>
            <a:cxnSpLocks/>
            <a:stCxn id="20" idx="5"/>
            <a:endCxn id="27" idx="0"/>
          </p:cNvCxnSpPr>
          <p:nvPr/>
        </p:nvCxnSpPr>
        <p:spPr>
          <a:xfrm>
            <a:off x="5315058" y="5630518"/>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0089CCE0-49E3-4E54-854F-E190DA8757D5}"/>
              </a:ext>
            </a:extLst>
          </p:cNvPr>
          <p:cNvSpPr/>
          <p:nvPr/>
        </p:nvSpPr>
        <p:spPr>
          <a:xfrm>
            <a:off x="4433716" y="434323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6" name="楕円 25">
            <a:extLst>
              <a:ext uri="{FF2B5EF4-FFF2-40B4-BE49-F238E27FC236}">
                <a16:creationId xmlns:a16="http://schemas.microsoft.com/office/drawing/2014/main" id="{A7A6F76F-0546-432D-8FB2-4AA2F98AA27D}"/>
              </a:ext>
            </a:extLst>
          </p:cNvPr>
          <p:cNvSpPr/>
          <p:nvPr/>
        </p:nvSpPr>
        <p:spPr>
          <a:xfrm>
            <a:off x="3923411" y="522697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36E91E5C-B3E7-43D3-BB5D-FE1E07A4BDC9}"/>
              </a:ext>
            </a:extLst>
          </p:cNvPr>
          <p:cNvSpPr/>
          <p:nvPr/>
        </p:nvSpPr>
        <p:spPr>
          <a:xfrm>
            <a:off x="5384692"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BF954ECE-F6B1-4B09-B181-5680EAF21882}"/>
              </a:ext>
            </a:extLst>
          </p:cNvPr>
          <p:cNvSpPr/>
          <p:nvPr/>
        </p:nvSpPr>
        <p:spPr>
          <a:xfrm>
            <a:off x="4755515"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F2AE239-E7DC-4192-92FA-705D5C58748A}"/>
              </a:ext>
            </a:extLst>
          </p:cNvPr>
          <p:cNvSpPr/>
          <p:nvPr/>
        </p:nvSpPr>
        <p:spPr>
          <a:xfrm>
            <a:off x="4092165"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0" name="直線コネクタ 29">
            <a:extLst>
              <a:ext uri="{FF2B5EF4-FFF2-40B4-BE49-F238E27FC236}">
                <a16:creationId xmlns:a16="http://schemas.microsoft.com/office/drawing/2014/main" id="{BAD5B95C-3C7C-4DF5-9359-C97434546ADC}"/>
              </a:ext>
            </a:extLst>
          </p:cNvPr>
          <p:cNvCxnSpPr>
            <a:cxnSpLocks/>
            <a:stCxn id="26" idx="5"/>
            <a:endCxn id="29" idx="0"/>
          </p:cNvCxnSpPr>
          <p:nvPr/>
        </p:nvCxnSpPr>
        <p:spPr>
          <a:xfrm>
            <a:off x="4329265" y="5632832"/>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367354C3-0660-4D8B-9BA5-3B8753F8F377}"/>
              </a:ext>
            </a:extLst>
          </p:cNvPr>
          <p:cNvSpPr/>
          <p:nvPr/>
        </p:nvSpPr>
        <p:spPr>
          <a:xfrm>
            <a:off x="3467499"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2" name="直線コネクタ 31">
            <a:extLst>
              <a:ext uri="{FF2B5EF4-FFF2-40B4-BE49-F238E27FC236}">
                <a16:creationId xmlns:a16="http://schemas.microsoft.com/office/drawing/2014/main" id="{B4BAE8C6-24F4-41C1-95D3-A758B0FEF9AE}"/>
              </a:ext>
            </a:extLst>
          </p:cNvPr>
          <p:cNvCxnSpPr>
            <a:cxnSpLocks/>
            <a:stCxn id="26" idx="3"/>
            <a:endCxn id="31" idx="0"/>
          </p:cNvCxnSpPr>
          <p:nvPr/>
        </p:nvCxnSpPr>
        <p:spPr>
          <a:xfrm flipH="1">
            <a:off x="3705243" y="5632832"/>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C8F07C5-6578-46F5-A793-A991785DF35B}"/>
              </a:ext>
            </a:extLst>
          </p:cNvPr>
          <p:cNvCxnSpPr>
            <a:cxnSpLocks/>
            <a:stCxn id="38" idx="5"/>
            <a:endCxn id="41" idx="0"/>
          </p:cNvCxnSpPr>
          <p:nvPr/>
        </p:nvCxnSpPr>
        <p:spPr>
          <a:xfrm>
            <a:off x="10048454" y="4753713"/>
            <a:ext cx="170742"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B33770F-C179-49BC-ABD5-ADB0843C9BA3}"/>
              </a:ext>
            </a:extLst>
          </p:cNvPr>
          <p:cNvCxnSpPr>
            <a:cxnSpLocks/>
            <a:stCxn id="38" idx="6"/>
            <a:endCxn id="40" idx="0"/>
          </p:cNvCxnSpPr>
          <p:nvPr/>
        </p:nvCxnSpPr>
        <p:spPr>
          <a:xfrm>
            <a:off x="10118088" y="4585603"/>
            <a:ext cx="730285"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7E5DDF-30C9-4772-A249-9D6EE6BA2460}"/>
              </a:ext>
            </a:extLst>
          </p:cNvPr>
          <p:cNvSpPr/>
          <p:nvPr/>
        </p:nvSpPr>
        <p:spPr>
          <a:xfrm>
            <a:off x="9642600" y="434785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40" name="楕円 39">
            <a:extLst>
              <a:ext uri="{FF2B5EF4-FFF2-40B4-BE49-F238E27FC236}">
                <a16:creationId xmlns:a16="http://schemas.microsoft.com/office/drawing/2014/main" id="{8DEFFC5D-0921-4E48-90F8-8615B3BBEADF}"/>
              </a:ext>
            </a:extLst>
          </p:cNvPr>
          <p:cNvSpPr/>
          <p:nvPr/>
        </p:nvSpPr>
        <p:spPr>
          <a:xfrm>
            <a:off x="10610629"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2F48093F-0450-4079-97A5-D1C0BF382E13}"/>
              </a:ext>
            </a:extLst>
          </p:cNvPr>
          <p:cNvSpPr/>
          <p:nvPr/>
        </p:nvSpPr>
        <p:spPr>
          <a:xfrm>
            <a:off x="9981452"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6641954F-8BF0-431B-B550-479D57E0EF4E}"/>
              </a:ext>
            </a:extLst>
          </p:cNvPr>
          <p:cNvSpPr/>
          <p:nvPr/>
        </p:nvSpPr>
        <p:spPr>
          <a:xfrm>
            <a:off x="9318102"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3" name="直線コネクタ 42">
            <a:extLst>
              <a:ext uri="{FF2B5EF4-FFF2-40B4-BE49-F238E27FC236}">
                <a16:creationId xmlns:a16="http://schemas.microsoft.com/office/drawing/2014/main" id="{010AC3DE-F285-480A-872A-16D23EA0D97D}"/>
              </a:ext>
            </a:extLst>
          </p:cNvPr>
          <p:cNvCxnSpPr>
            <a:cxnSpLocks/>
            <a:stCxn id="38" idx="3"/>
            <a:endCxn id="42" idx="0"/>
          </p:cNvCxnSpPr>
          <p:nvPr/>
        </p:nvCxnSpPr>
        <p:spPr>
          <a:xfrm flipH="1">
            <a:off x="9555846" y="4753713"/>
            <a:ext cx="156388"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楕円 43">
            <a:extLst>
              <a:ext uri="{FF2B5EF4-FFF2-40B4-BE49-F238E27FC236}">
                <a16:creationId xmlns:a16="http://schemas.microsoft.com/office/drawing/2014/main" id="{32EBFD2C-59B0-4FA8-8719-518BDEC31D0C}"/>
              </a:ext>
            </a:extLst>
          </p:cNvPr>
          <p:cNvSpPr/>
          <p:nvPr/>
        </p:nvSpPr>
        <p:spPr>
          <a:xfrm>
            <a:off x="8693436"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コネクタ 44">
            <a:extLst>
              <a:ext uri="{FF2B5EF4-FFF2-40B4-BE49-F238E27FC236}">
                <a16:creationId xmlns:a16="http://schemas.microsoft.com/office/drawing/2014/main" id="{7FF47E95-3FE8-40F1-AF93-330A87C6C82C}"/>
              </a:ext>
            </a:extLst>
          </p:cNvPr>
          <p:cNvCxnSpPr>
            <a:cxnSpLocks/>
            <a:stCxn id="38" idx="2"/>
            <a:endCxn id="44" idx="0"/>
          </p:cNvCxnSpPr>
          <p:nvPr/>
        </p:nvCxnSpPr>
        <p:spPr>
          <a:xfrm flipH="1">
            <a:off x="8931180" y="4585603"/>
            <a:ext cx="711420"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596634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Other Interesting</a:t>
            </a:r>
            <a:r>
              <a:rPr lang="ja-JP" altLang="en-US" dirty="0"/>
              <a:t> </a:t>
            </a:r>
            <a:r>
              <a:rPr lang="en-US" altLang="ja-JP" dirty="0"/>
              <a:t>Papers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lstStyle/>
          <a:p>
            <a:r>
              <a:rPr lang="en-US" altLang="ja-JP" dirty="0"/>
              <a:t>Dual-Split Trees</a:t>
            </a:r>
          </a:p>
          <a:p>
            <a:r>
              <a:rPr lang="en-US" altLang="ja-JP" dirty="0"/>
              <a:t>RTX Beyond Ray Tracing - Exploring the Use of Hardware Ray Tracing Cores for Tet-Mesh Point Location</a:t>
            </a:r>
          </a:p>
          <a:p>
            <a:r>
              <a:rPr lang="en-US" altLang="ja-JP" dirty="0"/>
              <a:t>Massively Parallel Construction of Radix Tree Forests for the Efficient Sampling of Discrete Probability Distributions</a:t>
            </a:r>
            <a:endParaRPr kumimoji="1" lang="ja-JP" altLang="en-US" dirty="0"/>
          </a:p>
        </p:txBody>
      </p:sp>
    </p:spTree>
    <p:extLst>
      <p:ext uri="{BB962C8B-B14F-4D97-AF65-F5344CB8AC3E}">
        <p14:creationId xmlns:p14="http://schemas.microsoft.com/office/powerpoint/2010/main" val="360084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lang="en-US" altLang="ja-JP" dirty="0"/>
              <a:t>Cost </a:t>
            </a:r>
            <a:r>
              <a:rPr kumimoji="1" lang="en-US" altLang="ja-JP" dirty="0"/>
              <a:t>Function</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Cost metric directly affects ray tracing performance</a:t>
            </a:r>
          </a:p>
          <a:p>
            <a:r>
              <a:rPr kumimoji="1" lang="en-US" altLang="ja-JP" dirty="0"/>
              <a:t>Ray Tracing</a:t>
            </a:r>
          </a:p>
          <a:p>
            <a:pPr lvl="1"/>
            <a:r>
              <a:rPr kumimoji="1" lang="en-US" altLang="ja-JP" dirty="0"/>
              <a:t>Surface Area Heuristic (SAH)</a:t>
            </a:r>
          </a:p>
          <a:p>
            <a:pPr lvl="2"/>
            <a:r>
              <a:rPr kumimoji="1" lang="en-US" altLang="ja-JP" dirty="0"/>
              <a:t>Easy to compute</a:t>
            </a:r>
          </a:p>
          <a:p>
            <a:pPr lvl="1"/>
            <a:r>
              <a:rPr lang="en-US" altLang="ja-JP" dirty="0"/>
              <a:t>End Point Overlap (EPO)</a:t>
            </a:r>
          </a:p>
          <a:p>
            <a:pPr lvl="2"/>
            <a:r>
              <a:rPr lang="en-US" altLang="ja-JP" dirty="0"/>
              <a:t>More accurate</a:t>
            </a:r>
          </a:p>
          <a:p>
            <a:pPr lvl="2"/>
            <a:r>
              <a:rPr lang="en-US" altLang="ja-JP" dirty="0"/>
              <a:t>Not easy to compute on the fly</a:t>
            </a:r>
          </a:p>
          <a:p>
            <a:r>
              <a:rPr lang="en-US" altLang="ja-JP" dirty="0"/>
              <a:t>Many Lights</a:t>
            </a:r>
          </a:p>
          <a:p>
            <a:pPr lvl="1"/>
            <a:r>
              <a:rPr lang="en-US" altLang="ja-JP" dirty="0"/>
              <a:t>Surface Area Oriented Heuristic (SAOH)</a:t>
            </a:r>
          </a:p>
          <a:p>
            <a:pPr lvl="1"/>
            <a:endParaRPr kumimoji="1" lang="en-US" altLang="ja-JP" dirty="0"/>
          </a:p>
          <a:p>
            <a:endParaRPr kumimoji="1" lang="ja-JP" altLang="en-US" dirty="0"/>
          </a:p>
        </p:txBody>
      </p:sp>
    </p:spTree>
    <p:extLst>
      <p:ext uri="{BB962C8B-B14F-4D97-AF65-F5344CB8AC3E}">
        <p14:creationId xmlns:p14="http://schemas.microsoft.com/office/powerpoint/2010/main" val="2206764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F156BD-ACF9-4D45-BFB6-AFADAEFE2959}"/>
              </a:ext>
            </a:extLst>
          </p:cNvPr>
          <p:cNvSpPr>
            <a:spLocks noGrp="1"/>
          </p:cNvSpPr>
          <p:nvPr>
            <p:ph type="title"/>
          </p:nvPr>
        </p:nvSpPr>
        <p:spPr/>
        <p:txBody>
          <a:bodyPr/>
          <a:lstStyle/>
          <a:p>
            <a:r>
              <a:rPr kumimoji="1" lang="en-US" altLang="ja-JP" dirty="0"/>
              <a:t>Cost Function</a:t>
            </a:r>
            <a:endParaRPr kumimoji="1" lang="ja-JP" altLang="en-US" dirty="0"/>
          </a:p>
        </p:txBody>
      </p:sp>
      <p:sp>
        <p:nvSpPr>
          <p:cNvPr id="3" name="コンテンツ プレースホルダー 2">
            <a:extLst>
              <a:ext uri="{FF2B5EF4-FFF2-40B4-BE49-F238E27FC236}">
                <a16:creationId xmlns:a16="http://schemas.microsoft.com/office/drawing/2014/main" id="{CF59DF82-CC37-48BF-A078-1B07474E514E}"/>
              </a:ext>
            </a:extLst>
          </p:cNvPr>
          <p:cNvSpPr>
            <a:spLocks noGrp="1"/>
          </p:cNvSpPr>
          <p:nvPr>
            <p:ph idx="1"/>
          </p:nvPr>
        </p:nvSpPr>
        <p:spPr/>
        <p:txBody>
          <a:bodyPr/>
          <a:lstStyle/>
          <a:p>
            <a:r>
              <a:rPr kumimoji="1" lang="en-US" altLang="ja-JP" dirty="0"/>
              <a:t>Sunburst chart could be useful for debugging</a:t>
            </a:r>
          </a:p>
        </p:txBody>
      </p:sp>
      <p:pic>
        <p:nvPicPr>
          <p:cNvPr id="7" name="図 6">
            <a:extLst>
              <a:ext uri="{FF2B5EF4-FFF2-40B4-BE49-F238E27FC236}">
                <a16:creationId xmlns:a16="http://schemas.microsoft.com/office/drawing/2014/main" id="{D6218695-474B-4BDF-AAAA-458A3AD576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94000"/>
            <a:ext cx="12192000" cy="4064000"/>
          </a:xfrm>
          <a:prstGeom prst="rect">
            <a:avLst/>
          </a:prstGeom>
        </p:spPr>
      </p:pic>
    </p:spTree>
    <p:extLst>
      <p:ext uri="{BB962C8B-B14F-4D97-AF65-F5344CB8AC3E}">
        <p14:creationId xmlns:p14="http://schemas.microsoft.com/office/powerpoint/2010/main" val="232169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lang="en-US" altLang="ja-JP" dirty="0"/>
              <a:t>Construction</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lstStyle/>
          <a:p>
            <a:r>
              <a:rPr kumimoji="1" lang="en-US" altLang="ja-JP" dirty="0"/>
              <a:t>Top-down (divisive)</a:t>
            </a:r>
          </a:p>
          <a:p>
            <a:r>
              <a:rPr lang="en-US" altLang="ja-JP" dirty="0"/>
              <a:t>Bottom-up (agglomerative)</a:t>
            </a:r>
          </a:p>
          <a:p>
            <a:r>
              <a:rPr kumimoji="1" lang="en-US" altLang="ja-JP" dirty="0"/>
              <a:t>Hybrid (e.g. LBVH + Restructuring)</a:t>
            </a:r>
            <a:endParaRPr kumimoji="1" lang="ja-JP" altLang="en-US" dirty="0"/>
          </a:p>
        </p:txBody>
      </p:sp>
    </p:spTree>
    <p:extLst>
      <p:ext uri="{BB962C8B-B14F-4D97-AF65-F5344CB8AC3E}">
        <p14:creationId xmlns:p14="http://schemas.microsoft.com/office/powerpoint/2010/main" val="1192317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kumimoji="1" lang="en-US" altLang="ja-JP" dirty="0"/>
              <a:t>Recursively divide groups into subgroups</a:t>
            </a:r>
          </a:p>
          <a:p>
            <a:r>
              <a:rPr kumimoji="1" lang="en-US" altLang="ja-JP" dirty="0"/>
              <a:t>Leads to high quality trees</a:t>
            </a:r>
          </a:p>
          <a:p>
            <a:r>
              <a:rPr lang="en-US" altLang="ja-JP" dirty="0"/>
              <a:t>Two common methods</a:t>
            </a:r>
          </a:p>
          <a:p>
            <a:pPr lvl="1"/>
            <a:r>
              <a:rPr lang="en-US" altLang="ja-JP" dirty="0"/>
              <a:t>Binning</a:t>
            </a:r>
          </a:p>
          <a:p>
            <a:pPr lvl="1"/>
            <a:r>
              <a:rPr kumimoji="1" lang="en-US" altLang="ja-JP" dirty="0"/>
              <a:t>Full</a:t>
            </a:r>
            <a:r>
              <a:rPr kumimoji="1" lang="ja-JP" altLang="en-US" dirty="0"/>
              <a:t> </a:t>
            </a:r>
            <a:r>
              <a:rPr kumimoji="1" lang="en-US" altLang="ja-JP" dirty="0"/>
              <a:t>Sweep</a:t>
            </a:r>
          </a:p>
          <a:p>
            <a:r>
              <a:rPr kumimoji="1" lang="en-US" altLang="ja-JP" dirty="0"/>
              <a:t>Object partitioning vs spa</a:t>
            </a:r>
            <a:r>
              <a:rPr lang="en-US" altLang="ja-JP" dirty="0"/>
              <a:t>tial partitioning</a:t>
            </a:r>
            <a:endParaRPr kumimoji="1" lang="en-US" altLang="ja-JP" dirty="0"/>
          </a:p>
          <a:p>
            <a:endParaRPr kumimoji="1" lang="en-US" altLang="ja-JP" dirty="0"/>
          </a:p>
        </p:txBody>
      </p:sp>
    </p:spTree>
    <p:extLst>
      <p:ext uri="{BB962C8B-B14F-4D97-AF65-F5344CB8AC3E}">
        <p14:creationId xmlns:p14="http://schemas.microsoft.com/office/powerpoint/2010/main" val="32038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lang="en-US" altLang="ja-JP" dirty="0"/>
              <a:t>P</a:t>
            </a:r>
            <a:r>
              <a:rPr kumimoji="1" lang="en-US" altLang="ja-JP" dirty="0"/>
              <a:t>arallel construction</a:t>
            </a:r>
          </a:p>
          <a:p>
            <a:pPr lvl="1"/>
            <a:r>
              <a:rPr kumimoji="1" lang="en-US" altLang="ja-JP" dirty="0"/>
              <a:t>Per </a:t>
            </a:r>
            <a:r>
              <a:rPr lang="en-US" altLang="ja-JP" dirty="0"/>
              <a:t>primitive at top level nodes</a:t>
            </a:r>
            <a:endParaRPr kumimoji="1" lang="en-US" altLang="ja-JP" dirty="0"/>
          </a:p>
          <a:p>
            <a:pPr lvl="2"/>
            <a:r>
              <a:rPr kumimoji="1" lang="en-US" altLang="ja-JP" dirty="0"/>
              <a:t>Parallelized binning and partition</a:t>
            </a:r>
          </a:p>
          <a:p>
            <a:pPr lvl="2"/>
            <a:r>
              <a:rPr lang="fr-FR" altLang="ja-JP" dirty="0"/>
              <a:t>Divide and conquer algorithm</a:t>
            </a:r>
          </a:p>
          <a:p>
            <a:pPr lvl="2"/>
            <a:r>
              <a:rPr lang="en-US" altLang="ja-JP" dirty="0"/>
              <a:t>std::execution::par</a:t>
            </a:r>
          </a:p>
          <a:p>
            <a:pPr lvl="1"/>
            <a:r>
              <a:rPr lang="en-US" altLang="ja-JP" dirty="0"/>
              <a:t>Per subtree at deep level nodes</a:t>
            </a:r>
          </a:p>
          <a:p>
            <a:r>
              <a:rPr kumimoji="1" lang="en-US" altLang="ja-JP" dirty="0"/>
              <a:t>Simple t</a:t>
            </a:r>
            <a:r>
              <a:rPr lang="en-US" altLang="ja-JP" dirty="0"/>
              <a:t>ask manager example</a:t>
            </a:r>
          </a:p>
          <a:p>
            <a:pPr lvl="1"/>
            <a:r>
              <a:rPr lang="en-US" altLang="ja-JP" dirty="0">
                <a:hlinkClick r:id="rId3"/>
              </a:rPr>
              <a:t>https://github.com/shinjiogaki/bvh/blob/master/taskqueue.cpp</a:t>
            </a:r>
            <a:endParaRPr lang="en-US" altLang="ja-JP" dirty="0"/>
          </a:p>
        </p:txBody>
      </p:sp>
    </p:spTree>
    <p:extLst>
      <p:ext uri="{BB962C8B-B14F-4D97-AF65-F5344CB8AC3E}">
        <p14:creationId xmlns:p14="http://schemas.microsoft.com/office/powerpoint/2010/main" val="931299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Approximation of full sweep but fast</a:t>
            </a:r>
            <a:r>
              <a:rPr lang="ja-JP" altLang="en-US" dirty="0"/>
              <a:t> </a:t>
            </a:r>
            <a:r>
              <a:rPr lang="en-US" altLang="ja-JP" dirty="0"/>
              <a:t>and</a:t>
            </a:r>
            <a:r>
              <a:rPr lang="ja-JP" altLang="en-US" dirty="0"/>
              <a:t> </a:t>
            </a:r>
            <a:r>
              <a:rPr lang="en-US" altLang="ja-JP" dirty="0"/>
              <a:t>accurate</a:t>
            </a:r>
            <a:r>
              <a:rPr lang="ja-JP" altLang="en-US" dirty="0"/>
              <a:t> </a:t>
            </a:r>
            <a:r>
              <a:rPr lang="en-US" altLang="ja-JP" dirty="0"/>
              <a:t>enough</a:t>
            </a:r>
          </a:p>
          <a:p>
            <a:endParaRPr kumimoji="1" lang="en-US" altLang="ja-JP" dirty="0"/>
          </a:p>
        </p:txBody>
      </p:sp>
    </p:spTree>
    <p:extLst>
      <p:ext uri="{BB962C8B-B14F-4D97-AF65-F5344CB8AC3E}">
        <p14:creationId xmlns:p14="http://schemas.microsoft.com/office/powerpoint/2010/main" val="3185799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611420-2998-4BA0-982E-786B65060985}"/>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a:t>
            </a:r>
            <a:endParaRPr kumimoji="1" lang="ja-JP" altLang="en-US" dirty="0"/>
          </a:p>
        </p:txBody>
      </p:sp>
      <p:sp>
        <p:nvSpPr>
          <p:cNvPr id="4" name="二等辺三角形 3">
            <a:extLst>
              <a:ext uri="{FF2B5EF4-FFF2-40B4-BE49-F238E27FC236}">
                <a16:creationId xmlns:a16="http://schemas.microsoft.com/office/drawing/2014/main" id="{5093DCAA-E851-42C8-8394-6193AC72DA54}"/>
              </a:ext>
            </a:extLst>
          </p:cNvPr>
          <p:cNvSpPr/>
          <p:nvPr/>
        </p:nvSpPr>
        <p:spPr>
          <a:xfrm>
            <a:off x="1595149"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BB1F3819-E0C4-41BC-B446-CA4976843C28}"/>
              </a:ext>
            </a:extLst>
          </p:cNvPr>
          <p:cNvSpPr/>
          <p:nvPr/>
        </p:nvSpPr>
        <p:spPr>
          <a:xfrm>
            <a:off x="2170502"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D7C413D9-A6EB-4DD4-A55B-8985583C2CCF}"/>
              </a:ext>
            </a:extLst>
          </p:cNvPr>
          <p:cNvSpPr/>
          <p:nvPr/>
        </p:nvSpPr>
        <p:spPr>
          <a:xfrm rot="2333681">
            <a:off x="3257277"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964F75AA-A8E8-4868-A99E-44EBFF8FDEB7}"/>
              </a:ext>
            </a:extLst>
          </p:cNvPr>
          <p:cNvSpPr/>
          <p:nvPr/>
        </p:nvSpPr>
        <p:spPr>
          <a:xfrm rot="2333681">
            <a:off x="3832630"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81CD117C-967E-486B-9EB5-C63A19B51001}"/>
              </a:ext>
            </a:extLst>
          </p:cNvPr>
          <p:cNvSpPr/>
          <p:nvPr/>
        </p:nvSpPr>
        <p:spPr>
          <a:xfrm rot="20753914">
            <a:off x="4293204" y="428471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90225AAD-C82A-4A29-A63D-0312612D02EF}"/>
              </a:ext>
            </a:extLst>
          </p:cNvPr>
          <p:cNvSpPr/>
          <p:nvPr/>
        </p:nvSpPr>
        <p:spPr>
          <a:xfrm rot="20753914">
            <a:off x="4868557" y="4634036"/>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21B0A47F-C3A7-4C9B-B915-6442D464BEA0}"/>
              </a:ext>
            </a:extLst>
          </p:cNvPr>
          <p:cNvSpPr/>
          <p:nvPr/>
        </p:nvSpPr>
        <p:spPr>
          <a:xfrm rot="4974640">
            <a:off x="7701083" y="3719186"/>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805E1EEF-8626-4EC9-AC13-BDC9D5DF0913}"/>
              </a:ext>
            </a:extLst>
          </p:cNvPr>
          <p:cNvSpPr/>
          <p:nvPr/>
        </p:nvSpPr>
        <p:spPr>
          <a:xfrm rot="4974640">
            <a:off x="8276436" y="4068507"/>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A39800BE-1CFD-43C6-9850-31AA2BE0337C}"/>
              </a:ext>
            </a:extLst>
          </p:cNvPr>
          <p:cNvSpPr/>
          <p:nvPr/>
        </p:nvSpPr>
        <p:spPr>
          <a:xfrm rot="1982493">
            <a:off x="6592582" y="26167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889F91C1-EBDF-4DB1-83EF-1DF588E7A3F0}"/>
              </a:ext>
            </a:extLst>
          </p:cNvPr>
          <p:cNvSpPr/>
          <p:nvPr/>
        </p:nvSpPr>
        <p:spPr>
          <a:xfrm rot="1982493">
            <a:off x="7167935" y="2966050"/>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405D09BB-8E43-41F4-BE54-33D2E265A1F6}"/>
              </a:ext>
            </a:extLst>
          </p:cNvPr>
          <p:cNvSpPr/>
          <p:nvPr/>
        </p:nvSpPr>
        <p:spPr>
          <a:xfrm>
            <a:off x="8413778" y="486729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E7C6EE2C-0F4C-4DB8-A02B-001E70B4F4D7}"/>
              </a:ext>
            </a:extLst>
          </p:cNvPr>
          <p:cNvSpPr/>
          <p:nvPr/>
        </p:nvSpPr>
        <p:spPr>
          <a:xfrm>
            <a:off x="8989131" y="5216613"/>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63707D49-FBF7-4CF6-A258-39F65FC5A0E5}"/>
              </a:ext>
            </a:extLst>
          </p:cNvPr>
          <p:cNvSpPr/>
          <p:nvPr/>
        </p:nvSpPr>
        <p:spPr>
          <a:xfrm rot="5642657">
            <a:off x="9793684" y="34885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D4C1D97F-E09C-43F7-9CC0-50EBA55D26FE}"/>
              </a:ext>
            </a:extLst>
          </p:cNvPr>
          <p:cNvSpPr/>
          <p:nvPr/>
        </p:nvSpPr>
        <p:spPr>
          <a:xfrm rot="5642657">
            <a:off x="10294494" y="3790586"/>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1DD79BF2-0DE6-4751-A364-8D3A9129D24A}"/>
              </a:ext>
            </a:extLst>
          </p:cNvPr>
          <p:cNvSpPr/>
          <p:nvPr/>
        </p:nvSpPr>
        <p:spPr>
          <a:xfrm>
            <a:off x="1512073" y="3025517"/>
            <a:ext cx="4320664" cy="220319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CD512875-C499-4715-A5B6-A77A256E7F2C}"/>
              </a:ext>
            </a:extLst>
          </p:cNvPr>
          <p:cNvSpPr/>
          <p:nvPr/>
        </p:nvSpPr>
        <p:spPr>
          <a:xfrm>
            <a:off x="6406489" y="2592881"/>
            <a:ext cx="4478064" cy="304315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F694200B-E023-4565-BFBD-BC7D2193354A}"/>
              </a:ext>
            </a:extLst>
          </p:cNvPr>
          <p:cNvSpPr/>
          <p:nvPr/>
        </p:nvSpPr>
        <p:spPr>
          <a:xfrm>
            <a:off x="2170502" y="3402462"/>
            <a:ext cx="2923114" cy="143079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47F01A4E-AA6C-4DF5-BF7B-18BCEE36F42A}"/>
              </a:ext>
            </a:extLst>
          </p:cNvPr>
          <p:cNvSpPr/>
          <p:nvPr/>
        </p:nvSpPr>
        <p:spPr>
          <a:xfrm>
            <a:off x="7133417" y="2931532"/>
            <a:ext cx="3343972" cy="2465082"/>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6F2B43C-067C-4B5E-8239-955BE4F2450F}"/>
              </a:ext>
            </a:extLst>
          </p:cNvPr>
          <p:cNvSpPr/>
          <p:nvPr/>
        </p:nvSpPr>
        <p:spPr>
          <a:xfrm>
            <a:off x="675302" y="5733035"/>
            <a:ext cx="360000" cy="36000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D288143E-7B13-42C1-8D2A-27E10A393862}"/>
              </a:ext>
            </a:extLst>
          </p:cNvPr>
          <p:cNvSpPr/>
          <p:nvPr/>
        </p:nvSpPr>
        <p:spPr>
          <a:xfrm>
            <a:off x="1182694" y="5723703"/>
            <a:ext cx="360000" cy="360000"/>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D5363594-8807-4328-8B74-E37AD7032687}"/>
              </a:ext>
            </a:extLst>
          </p:cNvPr>
          <p:cNvSpPr/>
          <p:nvPr/>
        </p:nvSpPr>
        <p:spPr>
          <a:xfrm>
            <a:off x="1538167" y="5748818"/>
            <a:ext cx="1744965" cy="369332"/>
          </a:xfrm>
          <a:prstGeom prst="rect">
            <a:avLst/>
          </a:prstGeom>
        </p:spPr>
        <p:txBody>
          <a:bodyPr wrap="none">
            <a:spAutoFit/>
          </a:bodyPr>
          <a:lstStyle/>
          <a:p>
            <a:r>
              <a:rPr kumimoji="1" lang="en-US" altLang="ja-JP" dirty="0"/>
              <a:t>Centroid bounds</a:t>
            </a:r>
            <a:endParaRPr lang="ja-JP" altLang="en-US" dirty="0"/>
          </a:p>
        </p:txBody>
      </p:sp>
      <p:sp>
        <p:nvSpPr>
          <p:cNvPr id="27" name="正方形/長方形 26">
            <a:extLst>
              <a:ext uri="{FF2B5EF4-FFF2-40B4-BE49-F238E27FC236}">
                <a16:creationId xmlns:a16="http://schemas.microsoft.com/office/drawing/2014/main" id="{B853F136-C31E-4C47-AE4F-0B30E9A1BDD5}"/>
              </a:ext>
            </a:extLst>
          </p:cNvPr>
          <p:cNvSpPr/>
          <p:nvPr/>
        </p:nvSpPr>
        <p:spPr>
          <a:xfrm>
            <a:off x="675302" y="6292544"/>
            <a:ext cx="360000" cy="360000"/>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60FC24AC-313B-4D66-85C8-6E036D9280C2}"/>
              </a:ext>
            </a:extLst>
          </p:cNvPr>
          <p:cNvSpPr/>
          <p:nvPr/>
        </p:nvSpPr>
        <p:spPr>
          <a:xfrm>
            <a:off x="1178167" y="6292544"/>
            <a:ext cx="360000" cy="36000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16AE1A1C-3505-4757-A670-EB33DE940786}"/>
              </a:ext>
            </a:extLst>
          </p:cNvPr>
          <p:cNvSpPr/>
          <p:nvPr/>
        </p:nvSpPr>
        <p:spPr>
          <a:xfrm>
            <a:off x="1538167" y="6308209"/>
            <a:ext cx="1671291" cy="369332"/>
          </a:xfrm>
          <a:prstGeom prst="rect">
            <a:avLst/>
          </a:prstGeom>
        </p:spPr>
        <p:txBody>
          <a:bodyPr wrap="none">
            <a:spAutoFit/>
          </a:bodyPr>
          <a:lstStyle/>
          <a:p>
            <a:r>
              <a:rPr kumimoji="1" lang="en-US" altLang="ja-JP" dirty="0"/>
              <a:t>Bounding boxes</a:t>
            </a:r>
            <a:endParaRPr lang="ja-JP" altLang="en-US" dirty="0"/>
          </a:p>
        </p:txBody>
      </p:sp>
      <p:sp>
        <p:nvSpPr>
          <p:cNvPr id="30" name="コンテンツ プレースホルダー 2">
            <a:extLst>
              <a:ext uri="{FF2B5EF4-FFF2-40B4-BE49-F238E27FC236}">
                <a16:creationId xmlns:a16="http://schemas.microsoft.com/office/drawing/2014/main" id="{5E4D4EBE-C2A8-4C5A-B9EF-E94E2BB3D262}"/>
              </a:ext>
            </a:extLst>
          </p:cNvPr>
          <p:cNvSpPr>
            <a:spLocks noGrp="1"/>
          </p:cNvSpPr>
          <p:nvPr>
            <p:ph idx="1"/>
          </p:nvPr>
        </p:nvSpPr>
        <p:spPr>
          <a:xfrm>
            <a:off x="838200" y="1825625"/>
            <a:ext cx="10515600" cy="4351338"/>
          </a:xfrm>
        </p:spPr>
        <p:txBody>
          <a:bodyPr/>
          <a:lstStyle/>
          <a:p>
            <a:r>
              <a:rPr kumimoji="1" lang="en-US" altLang="ja-JP" dirty="0"/>
              <a:t>Divide</a:t>
            </a:r>
            <a:r>
              <a:rPr kumimoji="1" lang="ja-JP" altLang="en-US" dirty="0"/>
              <a:t> </a:t>
            </a:r>
            <a:r>
              <a:rPr kumimoji="1" lang="en-US" altLang="ja-JP" dirty="0"/>
              <a:t>centroid</a:t>
            </a:r>
            <a:r>
              <a:rPr kumimoji="1" lang="ja-JP" altLang="en-US" dirty="0"/>
              <a:t> </a:t>
            </a:r>
            <a:r>
              <a:rPr kumimoji="1" lang="en-US" altLang="ja-JP" dirty="0"/>
              <a:t>bound into e.g. 8, 16</a:t>
            </a:r>
          </a:p>
        </p:txBody>
      </p:sp>
    </p:spTree>
    <p:extLst>
      <p:ext uri="{BB962C8B-B14F-4D97-AF65-F5344CB8AC3E}">
        <p14:creationId xmlns:p14="http://schemas.microsoft.com/office/powerpoint/2010/main" val="3174797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B3303100-8F7A-4686-9C2E-C064267B4DEF}"/>
              </a:ext>
            </a:extLst>
          </p:cNvPr>
          <p:cNvCxnSpPr>
            <a:cxnSpLocks/>
          </p:cNvCxnSpPr>
          <p:nvPr/>
        </p:nvCxnSpPr>
        <p:spPr>
          <a:xfrm>
            <a:off x="4807019"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2A114619-B3B0-4013-A6A1-AB66DC8A108B}"/>
              </a:ext>
            </a:extLst>
          </p:cNvPr>
          <p:cNvCxnSpPr>
            <a:cxnSpLocks/>
          </p:cNvCxnSpPr>
          <p:nvPr/>
        </p:nvCxnSpPr>
        <p:spPr>
          <a:xfrm flipH="1">
            <a:off x="6887194" y="4198739"/>
            <a:ext cx="28218"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2ACB3C62-A58E-440D-AE1F-2A90A7544DBC}"/>
              </a:ext>
            </a:extLst>
          </p:cNvPr>
          <p:cNvCxnSpPr/>
          <p:nvPr/>
        </p:nvCxnSpPr>
        <p:spPr>
          <a:xfrm>
            <a:off x="5228101"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077B4798-E1F2-45C1-882E-276F5AAF77E3}"/>
              </a:ext>
            </a:extLst>
          </p:cNvPr>
          <p:cNvCxnSpPr>
            <a:cxnSpLocks/>
            <a:stCxn id="49" idx="0"/>
            <a:endCxn id="49" idx="2"/>
          </p:cNvCxnSpPr>
          <p:nvPr/>
        </p:nvCxnSpPr>
        <p:spPr>
          <a:xfrm>
            <a:off x="6043537" y="4198739"/>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D9834DB8-91AF-4263-B04A-2E24B309262E}"/>
              </a:ext>
            </a:extLst>
          </p:cNvPr>
          <p:cNvCxnSpPr/>
          <p:nvPr/>
        </p:nvCxnSpPr>
        <p:spPr>
          <a:xfrm>
            <a:off x="5632410" y="4183018"/>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54033351-E8D6-47B1-9E8F-BF83FE886D6C}"/>
              </a:ext>
            </a:extLst>
          </p:cNvPr>
          <p:cNvCxnSpPr/>
          <p:nvPr/>
        </p:nvCxnSpPr>
        <p:spPr>
          <a:xfrm>
            <a:off x="6501104" y="4174144"/>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E959765-A9A5-4766-BA6D-05830B75DDA6}"/>
              </a:ext>
            </a:extLst>
          </p:cNvPr>
          <p:cNvCxnSpPr/>
          <p:nvPr/>
        </p:nvCxnSpPr>
        <p:spPr>
          <a:xfrm>
            <a:off x="7298496"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760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右大かっこ 2">
            <a:extLst>
              <a:ext uri="{FF2B5EF4-FFF2-40B4-BE49-F238E27FC236}">
                <a16:creationId xmlns:a16="http://schemas.microsoft.com/office/drawing/2014/main" id="{9674083E-A7A6-47E7-A31D-B47EED1E226D}"/>
              </a:ext>
            </a:extLst>
          </p:cNvPr>
          <p:cNvSpPr/>
          <p:nvPr/>
        </p:nvSpPr>
        <p:spPr>
          <a:xfrm>
            <a:off x="2409147" y="1596044"/>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121BFC63-5D96-4788-95BF-180DC8B1CD21}"/>
              </a:ext>
            </a:extLst>
          </p:cNvPr>
          <p:cNvSpPr/>
          <p:nvPr/>
        </p:nvSpPr>
        <p:spPr>
          <a:xfrm>
            <a:off x="3778624" y="4329953"/>
            <a:ext cx="1536291" cy="82163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821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strike="sngStrike"/>
              <a:t>Acceleration Data Structures for Ray Tracing</a:t>
            </a:r>
            <a:br>
              <a:rPr lang="en-US" altLang="ja-JP" sz="4000" strike="sngStrike"/>
            </a:br>
            <a:r>
              <a:rPr lang="en-US" altLang="ja-JP" sz="4000"/>
              <a:t>Bounding Volume Hierarchy</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956679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3493163"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6" name="矢印: 環状 15">
            <a:extLst>
              <a:ext uri="{FF2B5EF4-FFF2-40B4-BE49-F238E27FC236}">
                <a16:creationId xmlns:a16="http://schemas.microsoft.com/office/drawing/2014/main" id="{1B4B67F4-21B3-42E1-B040-D1AAFBE33D41}"/>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3" name="正方形/長方形 32">
            <a:extLst>
              <a:ext uri="{FF2B5EF4-FFF2-40B4-BE49-F238E27FC236}">
                <a16:creationId xmlns:a16="http://schemas.microsoft.com/office/drawing/2014/main" id="{E69F55E9-5367-48B8-B678-0D5E5464A8FC}"/>
              </a:ext>
            </a:extLst>
          </p:cNvPr>
          <p:cNvSpPr/>
          <p:nvPr/>
        </p:nvSpPr>
        <p:spPr>
          <a:xfrm>
            <a:off x="3778624" y="4329953"/>
            <a:ext cx="1843909" cy="243660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1156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673352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89CF3EDC-0D46-4F32-97F8-78BF56769218}"/>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588191EC-F277-43A1-8EE7-8B7FAD3E8BE1}"/>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B876B6A1-60F1-41E5-9B82-7B0B123FA0F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F8E2B2D2-A242-4908-9707-B79DC32E2869}"/>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正方形/長方形 35">
            <a:extLst>
              <a:ext uri="{FF2B5EF4-FFF2-40B4-BE49-F238E27FC236}">
                <a16:creationId xmlns:a16="http://schemas.microsoft.com/office/drawing/2014/main" id="{4CEA402B-32C7-4F10-B9CA-97F63808F22D}"/>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43828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8886516"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9EA8C878-9701-4F38-956B-F8E92838B069}"/>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E028F2DD-EFD3-4346-A50B-4EB8985A9DE2}"/>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矢印: 環状 35">
            <a:extLst>
              <a:ext uri="{FF2B5EF4-FFF2-40B4-BE49-F238E27FC236}">
                <a16:creationId xmlns:a16="http://schemas.microsoft.com/office/drawing/2014/main" id="{689478DF-7314-405E-BF10-FF406C7A0A5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0C3DB2FC-87E5-4280-9F7F-C5939927F793}"/>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6754028A-18CC-4995-8449-F1FF9ED7FF93}"/>
              </a:ext>
            </a:extLst>
          </p:cNvPr>
          <p:cNvSpPr/>
          <p:nvPr/>
        </p:nvSpPr>
        <p:spPr>
          <a:xfrm>
            <a:off x="6546640" y="1791582"/>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0" name="矢印: 環状 39">
            <a:extLst>
              <a:ext uri="{FF2B5EF4-FFF2-40B4-BE49-F238E27FC236}">
                <a16:creationId xmlns:a16="http://schemas.microsoft.com/office/drawing/2014/main" id="{3CA7AED5-3431-4BC4-B2A7-C3256093985F}"/>
              </a:ext>
            </a:extLst>
          </p:cNvPr>
          <p:cNvSpPr/>
          <p:nvPr/>
        </p:nvSpPr>
        <p:spPr>
          <a:xfrm>
            <a:off x="7626640" y="1773167"/>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3" name="正方形/長方形 42">
            <a:extLst>
              <a:ext uri="{FF2B5EF4-FFF2-40B4-BE49-F238E27FC236}">
                <a16:creationId xmlns:a16="http://schemas.microsoft.com/office/drawing/2014/main" id="{A013DD04-0CD5-43CF-AAF2-D64A4F01F842}"/>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21105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9975487"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659607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114580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834042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9153260"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07618512-AC2E-4381-A26B-943A61EADCE9}"/>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066445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8072604"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452283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5</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en-US" altLang="ja-JP"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2682046"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4633205" y="3850688"/>
            <a:ext cx="3662897" cy="2940809"/>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6587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 </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2783594"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右大かっこ 29">
            <a:extLst>
              <a:ext uri="{FF2B5EF4-FFF2-40B4-BE49-F238E27FC236}">
                <a16:creationId xmlns:a16="http://schemas.microsoft.com/office/drawing/2014/main" id="{CDDB03AF-16E9-42E8-9695-96AFC60C2B88}"/>
              </a:ext>
            </a:extLst>
          </p:cNvPr>
          <p:cNvSpPr/>
          <p:nvPr/>
        </p:nvSpPr>
        <p:spPr>
          <a:xfrm>
            <a:off x="2528494" y="2317112"/>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7" name="矢印: 右 26">
            <a:extLst>
              <a:ext uri="{FF2B5EF4-FFF2-40B4-BE49-F238E27FC236}">
                <a16:creationId xmlns:a16="http://schemas.microsoft.com/office/drawing/2014/main" id="{3B085EA1-3FE6-4540-B0DA-488C7806A1C0}"/>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86564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360796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3859107"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1" name="矢印: 右 30">
            <a:extLst>
              <a:ext uri="{FF2B5EF4-FFF2-40B4-BE49-F238E27FC236}">
                <a16:creationId xmlns:a16="http://schemas.microsoft.com/office/drawing/2014/main" id="{5CFDF78F-88F6-4C81-A1F9-FE0D2FBFBE71}"/>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2854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Uniform grid</a:t>
            </a:r>
            <a:endParaRPr lang="en-US" altLang="ja-JP" dirty="0">
              <a:solidFill>
                <a:schemeClr val="accent2"/>
              </a:solidFill>
            </a:endParaRPr>
          </a:p>
          <a:p>
            <a:pPr lvl="1"/>
            <a:r>
              <a:rPr lang="en-US" altLang="ja-JP" dirty="0">
                <a:solidFill>
                  <a:schemeClr val="accent2"/>
                </a:solidFill>
              </a:rPr>
              <a:t>The tea-pot-in-a-stadium problem</a:t>
            </a:r>
          </a:p>
          <a:p>
            <a:pPr lvl="1"/>
            <a:r>
              <a:rPr lang="en-US" altLang="ja-JP" dirty="0">
                <a:solidFill>
                  <a:schemeClr val="accent2"/>
                </a:solidFill>
              </a:rPr>
              <a:t>Not suitable for motion blur</a:t>
            </a:r>
          </a:p>
          <a:p>
            <a:r>
              <a:rPr lang="en-US" altLang="ja-JP" dirty="0"/>
              <a:t>kd-tree</a:t>
            </a:r>
          </a:p>
          <a:p>
            <a:pPr lvl="1"/>
            <a:r>
              <a:rPr lang="en-US" altLang="ja-JP" dirty="0">
                <a:solidFill>
                  <a:schemeClr val="accent2"/>
                </a:solidFill>
              </a:rPr>
              <a:t>Construction cost</a:t>
            </a:r>
          </a:p>
          <a:p>
            <a:pPr lvl="1"/>
            <a:r>
              <a:rPr lang="en-US" altLang="ja-JP" dirty="0">
                <a:solidFill>
                  <a:schemeClr val="accent2"/>
                </a:solidFill>
              </a:rPr>
              <a:t>Not suitable for motion blur</a:t>
            </a:r>
          </a:p>
          <a:p>
            <a:r>
              <a:rPr lang="en-US" altLang="ja-JP" dirty="0"/>
              <a:t>BVH </a:t>
            </a:r>
          </a:p>
          <a:p>
            <a:pPr lvl="1"/>
            <a:r>
              <a:rPr lang="en-US" altLang="ja-JP" dirty="0">
                <a:solidFill>
                  <a:schemeClr val="accent1"/>
                </a:solidFill>
              </a:rPr>
              <a:t>Suitable for motion blur!</a:t>
            </a:r>
            <a:endParaRPr lang="ja-JP" altLang="en-US" dirty="0">
              <a:solidFill>
                <a:schemeClr val="accent1"/>
              </a:solidFill>
            </a:endParaRPr>
          </a:p>
          <a:p>
            <a:pPr lvl="1"/>
            <a:r>
              <a:rPr lang="en-US" altLang="ja-JP" dirty="0">
                <a:solidFill>
                  <a:schemeClr val="accent1"/>
                </a:solidFill>
              </a:rPr>
              <a:t>Fast traversal (wide BVH)</a:t>
            </a:r>
          </a:p>
        </p:txBody>
      </p:sp>
    </p:spTree>
    <p:extLst>
      <p:ext uri="{BB962C8B-B14F-4D97-AF65-F5344CB8AC3E}">
        <p14:creationId xmlns:p14="http://schemas.microsoft.com/office/powerpoint/2010/main" val="8842557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4688615"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493976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69094E8-2CCD-4060-BEF2-27A9D529ED4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710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5769266"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602042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2548C30-02ED-446C-A0F9-97BAE47FC03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79082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684992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7113775"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171BE138-F749-4ADB-B629-D2193ECA21C3}"/>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2036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7922264"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8192843"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7D4AC25-F6BF-4E5C-88AB-672A42B325A8}"/>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80621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9002919"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9273498"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9BB6E75-D20C-45E9-BE53-60882A28B046}"/>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327497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27" name="&quot;禁止&quot;マーク 26">
            <a:extLst>
              <a:ext uri="{FF2B5EF4-FFF2-40B4-BE49-F238E27FC236}">
                <a16:creationId xmlns:a16="http://schemas.microsoft.com/office/drawing/2014/main" id="{CDBDB0D3-DA9C-4017-9560-FA2514384521}"/>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910928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68672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75576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Full sweep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pPr marL="514350" indent="-514350">
              <a:buFont typeface="+mj-lt"/>
              <a:buAutoNum type="arabicPeriod"/>
            </a:pPr>
            <a:r>
              <a:rPr lang="en-US" altLang="ja-JP" dirty="0"/>
              <a:t>Prepare a ref array for each axis</a:t>
            </a:r>
          </a:p>
          <a:p>
            <a:pPr marL="514350" indent="-514350">
              <a:buFont typeface="+mj-lt"/>
              <a:buAutoNum type="arabicPeriod"/>
            </a:pPr>
            <a:r>
              <a:rPr lang="en-US" altLang="ja-JP" dirty="0"/>
              <a:t>Sort ref arrays along x, y &amp; z</a:t>
            </a:r>
          </a:p>
          <a:p>
            <a:pPr marL="514350" indent="-514350">
              <a:buFont typeface="+mj-lt"/>
              <a:buAutoNum type="arabicPeriod"/>
            </a:pPr>
            <a:r>
              <a:rPr lang="en-US" altLang="ja-JP" dirty="0"/>
              <a:t>Test all splitting positions (center of each object) to find the best splitting plane that minimizes SAH</a:t>
            </a:r>
          </a:p>
          <a:p>
            <a:pPr marL="514350" indent="-514350">
              <a:buFont typeface="+mj-lt"/>
              <a:buAutoNum type="arabicPeriod"/>
            </a:pPr>
            <a:r>
              <a:rPr lang="en-US" altLang="ja-JP" dirty="0"/>
              <a:t>Partition ref arrays</a:t>
            </a:r>
          </a:p>
          <a:p>
            <a:pPr marL="514350" indent="-514350">
              <a:buFont typeface="+mj-lt"/>
              <a:buAutoNum type="arabicPeriod"/>
            </a:pPr>
            <a:r>
              <a:rPr lang="en-US" altLang="ja-JP" dirty="0"/>
              <a:t>Go back to 3 if there is more than 1 subgroup to divide</a:t>
            </a:r>
          </a:p>
        </p:txBody>
      </p:sp>
      <p:sp>
        <p:nvSpPr>
          <p:cNvPr id="4" name="二等辺三角形 3">
            <a:extLst>
              <a:ext uri="{FF2B5EF4-FFF2-40B4-BE49-F238E27FC236}">
                <a16:creationId xmlns:a16="http://schemas.microsoft.com/office/drawing/2014/main" id="{9015D0BF-9289-4346-9AF6-2609E5CBAC26}"/>
              </a:ext>
            </a:extLst>
          </p:cNvPr>
          <p:cNvSpPr/>
          <p:nvPr/>
        </p:nvSpPr>
        <p:spPr>
          <a:xfrm>
            <a:off x="1423675" y="53265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360CD9E9-61BD-4B1C-B7A2-DEB12B89473A}"/>
              </a:ext>
            </a:extLst>
          </p:cNvPr>
          <p:cNvSpPr/>
          <p:nvPr/>
        </p:nvSpPr>
        <p:spPr>
          <a:xfrm>
            <a:off x="1999028" y="5675854"/>
            <a:ext cx="180000" cy="180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4542E2F9-67B7-45F3-840A-E1944624B52B}"/>
              </a:ext>
            </a:extLst>
          </p:cNvPr>
          <p:cNvSpPr/>
          <p:nvPr/>
        </p:nvSpPr>
        <p:spPr>
          <a:xfrm rot="3784808">
            <a:off x="3907916" y="53317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21FB20A2-1F84-4E46-8667-15330B82CEAB}"/>
              </a:ext>
            </a:extLst>
          </p:cNvPr>
          <p:cNvSpPr/>
          <p:nvPr/>
        </p:nvSpPr>
        <p:spPr>
          <a:xfrm rot="3784808">
            <a:off x="4483269" y="56810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B8F6BCA8-59C3-4215-A5C5-E3208702A250}"/>
              </a:ext>
            </a:extLst>
          </p:cNvPr>
          <p:cNvSpPr/>
          <p:nvPr/>
        </p:nvSpPr>
        <p:spPr>
          <a:xfrm rot="4334289">
            <a:off x="2825340" y="5288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130557CC-2D86-43A7-B6C0-4A202B3676FA}"/>
              </a:ext>
            </a:extLst>
          </p:cNvPr>
          <p:cNvSpPr/>
          <p:nvPr/>
        </p:nvSpPr>
        <p:spPr>
          <a:xfrm rot="4334289">
            <a:off x="3400693" y="5637490"/>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A90F1CE3-E127-4AC2-902F-1C4E35FC61D1}"/>
              </a:ext>
            </a:extLst>
          </p:cNvPr>
          <p:cNvSpPr/>
          <p:nvPr/>
        </p:nvSpPr>
        <p:spPr>
          <a:xfrm rot="20841675">
            <a:off x="6505539"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7B7A6F74-C500-43D4-BE4C-064C88207976}"/>
              </a:ext>
            </a:extLst>
          </p:cNvPr>
          <p:cNvSpPr/>
          <p:nvPr/>
        </p:nvSpPr>
        <p:spPr>
          <a:xfrm rot="20841675">
            <a:off x="7080892"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8969F629-40D4-4102-A6C7-F063BF3A708A}"/>
              </a:ext>
            </a:extLst>
          </p:cNvPr>
          <p:cNvSpPr/>
          <p:nvPr/>
        </p:nvSpPr>
        <p:spPr>
          <a:xfrm rot="2221784">
            <a:off x="5253149" y="530432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40D9252A-7D54-457A-A02C-310F06CC905B}"/>
              </a:ext>
            </a:extLst>
          </p:cNvPr>
          <p:cNvSpPr/>
          <p:nvPr/>
        </p:nvSpPr>
        <p:spPr>
          <a:xfrm rot="2221784">
            <a:off x="5828502" y="5653646"/>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B59C873B-E108-4551-B74A-62A660EA1132}"/>
              </a:ext>
            </a:extLst>
          </p:cNvPr>
          <p:cNvSpPr/>
          <p:nvPr/>
        </p:nvSpPr>
        <p:spPr>
          <a:xfrm rot="20641554">
            <a:off x="8021535" y="533195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D16A697B-A754-42A7-86A0-AC14BDDB5355}"/>
              </a:ext>
            </a:extLst>
          </p:cNvPr>
          <p:cNvSpPr/>
          <p:nvPr/>
        </p:nvSpPr>
        <p:spPr>
          <a:xfrm rot="20641554">
            <a:off x="8596888" y="568127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D1E0B091-B804-484E-8FE7-566055D57354}"/>
              </a:ext>
            </a:extLst>
          </p:cNvPr>
          <p:cNvSpPr/>
          <p:nvPr/>
        </p:nvSpPr>
        <p:spPr>
          <a:xfrm rot="3849326">
            <a:off x="9458171"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3E1A0DF3-AF89-4E25-A1F6-1AEC8B3D3B01}"/>
              </a:ext>
            </a:extLst>
          </p:cNvPr>
          <p:cNvSpPr/>
          <p:nvPr/>
        </p:nvSpPr>
        <p:spPr>
          <a:xfrm rot="2221784">
            <a:off x="10033524"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右大かっこ 17">
            <a:extLst>
              <a:ext uri="{FF2B5EF4-FFF2-40B4-BE49-F238E27FC236}">
                <a16:creationId xmlns:a16="http://schemas.microsoft.com/office/drawing/2014/main" id="{09B4C0EC-FE17-478F-8AD1-CD639F8A85FB}"/>
              </a:ext>
            </a:extLst>
          </p:cNvPr>
          <p:cNvSpPr/>
          <p:nvPr/>
        </p:nvSpPr>
        <p:spPr>
          <a:xfrm>
            <a:off x="3132630" y="4981699"/>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9" name="右大かっこ 18">
            <a:extLst>
              <a:ext uri="{FF2B5EF4-FFF2-40B4-BE49-F238E27FC236}">
                <a16:creationId xmlns:a16="http://schemas.microsoft.com/office/drawing/2014/main" id="{A93F6899-AC1A-4C68-BD62-F8D1B90B7827}"/>
              </a:ext>
            </a:extLst>
          </p:cNvPr>
          <p:cNvSpPr/>
          <p:nvPr/>
        </p:nvSpPr>
        <p:spPr>
          <a:xfrm rot="10800000">
            <a:off x="3625522" y="5133228"/>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822571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Bottom-up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Agglomerative clustering</a:t>
            </a:r>
          </a:p>
          <a:p>
            <a:pPr lvl="1"/>
            <a:r>
              <a:rPr lang="en-US" altLang="ja-JP" dirty="0"/>
              <a:t>Fast Agglomerative Clustering for Rendering</a:t>
            </a:r>
          </a:p>
          <a:p>
            <a:pPr lvl="1"/>
            <a:r>
              <a:rPr lang="en-US" altLang="ja-JP" dirty="0"/>
              <a:t>Efficient BVH Construction via Approximate Agglomerative Clustering</a:t>
            </a:r>
          </a:p>
          <a:p>
            <a:r>
              <a:rPr lang="en-US" altLang="ja-JP" dirty="0"/>
              <a:t>PLOC </a:t>
            </a:r>
          </a:p>
          <a:p>
            <a:pPr lvl="1"/>
            <a:r>
              <a:rPr lang="en-US" altLang="ja-JP" dirty="0"/>
              <a:t>Parallel Locally-Ordered Clustering for Bounding Volume Hierarchy Construction</a:t>
            </a:r>
          </a:p>
          <a:p>
            <a:r>
              <a:rPr kumimoji="1" lang="en-US" altLang="ja-JP" dirty="0"/>
              <a:t>LBVH</a:t>
            </a:r>
            <a:endParaRPr lang="en-US" altLang="ja-JP" dirty="0"/>
          </a:p>
          <a:p>
            <a:pPr lvl="1"/>
            <a:r>
              <a:rPr lang="en-US" altLang="ja-JP" dirty="0"/>
              <a:t>Maximizing Parallelism in the Construction of BVHs, Octrees, and k-d Trees</a:t>
            </a:r>
          </a:p>
          <a:p>
            <a:pPr lvl="1"/>
            <a:r>
              <a:rPr lang="en-US" altLang="ja-JP" dirty="0">
                <a:solidFill>
                  <a:schemeClr val="accent1"/>
                </a:solidFill>
              </a:rPr>
              <a:t>Fast and Simple Agglomerative LBVH Construction</a:t>
            </a:r>
            <a:endParaRPr kumimoji="1" lang="en-US" altLang="ja-JP" dirty="0">
              <a:solidFill>
                <a:schemeClr val="accent1"/>
              </a:solidFill>
            </a:endParaRPr>
          </a:p>
        </p:txBody>
      </p:sp>
    </p:spTree>
    <p:extLst>
      <p:ext uri="{BB962C8B-B14F-4D97-AF65-F5344CB8AC3E}">
        <p14:creationId xmlns:p14="http://schemas.microsoft.com/office/powerpoint/2010/main" val="46719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117E4A8-215A-4CC0-8674-C154A5E08164}"/>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95FA9C4B-D04B-4A89-9F3A-8CDCEEC672B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455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1" name="テキスト ボックス 100">
            <a:extLst>
              <a:ext uri="{FF2B5EF4-FFF2-40B4-BE49-F238E27FC236}">
                <a16:creationId xmlns:a16="http://schemas.microsoft.com/office/drawing/2014/main" id="{44C88566-D7CE-4764-BDC9-D5FD9148C530}"/>
              </a:ext>
            </a:extLst>
          </p:cNvPr>
          <p:cNvSpPr txBox="1"/>
          <p:nvPr/>
        </p:nvSpPr>
        <p:spPr>
          <a:xfrm>
            <a:off x="9488384" y="4491688"/>
            <a:ext cx="1721922" cy="461665"/>
          </a:xfrm>
          <a:prstGeom prst="rect">
            <a:avLst/>
          </a:prstGeom>
          <a:noFill/>
          <a:ln>
            <a:noFill/>
          </a:ln>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102" name="テキスト ボックス 101">
            <a:extLst>
              <a:ext uri="{FF2B5EF4-FFF2-40B4-BE49-F238E27FC236}">
                <a16:creationId xmlns:a16="http://schemas.microsoft.com/office/drawing/2014/main" id="{596FA3F2-071F-4AB7-9908-ED93F18E770C}"/>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103" name="テキスト ボックス 102">
            <a:extLst>
              <a:ext uri="{FF2B5EF4-FFF2-40B4-BE49-F238E27FC236}">
                <a16:creationId xmlns:a16="http://schemas.microsoft.com/office/drawing/2014/main" id="{F2295C65-EA7D-4E2A-9C5F-6D142A38489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725722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0" name="正方形/長方形 99">
            <a:extLst>
              <a:ext uri="{FF2B5EF4-FFF2-40B4-BE49-F238E27FC236}">
                <a16:creationId xmlns:a16="http://schemas.microsoft.com/office/drawing/2014/main" id="{6C3FC1B9-82DE-48A8-A9C0-73EF315F2AE6}"/>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5D28008F-384C-4AB3-A104-7C62E345CAE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A285F2E1-24E1-4F42-A743-858713BBD293}"/>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9FD8B750-F6DF-4985-854E-17A061F26EB3}"/>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1042208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0832D823-5DF3-4268-B0E2-DE3B1DAAA045}"/>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6" name="テキスト ボックス 45">
            <a:extLst>
              <a:ext uri="{FF2B5EF4-FFF2-40B4-BE49-F238E27FC236}">
                <a16:creationId xmlns:a16="http://schemas.microsoft.com/office/drawing/2014/main" id="{77E3A8C2-77DE-4318-9ACA-6D5F6554DE3A}"/>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7" name="テキスト ボックス 46">
            <a:extLst>
              <a:ext uri="{FF2B5EF4-FFF2-40B4-BE49-F238E27FC236}">
                <a16:creationId xmlns:a16="http://schemas.microsoft.com/office/drawing/2014/main" id="{1EEF0D9C-6975-4E3A-BA41-0F73241498C5}"/>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833472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4CDF1EA1-5276-4E64-9B87-B31F39A0B82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7" name="テキスト ボックス 46">
            <a:extLst>
              <a:ext uri="{FF2B5EF4-FFF2-40B4-BE49-F238E27FC236}">
                <a16:creationId xmlns:a16="http://schemas.microsoft.com/office/drawing/2014/main" id="{2AFA1D3C-7481-4E2A-B5E1-AA0FE74C2F8F}"/>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9" name="テキスト ボックス 48">
            <a:extLst>
              <a:ext uri="{FF2B5EF4-FFF2-40B4-BE49-F238E27FC236}">
                <a16:creationId xmlns:a16="http://schemas.microsoft.com/office/drawing/2014/main" id="{7FA1BD88-306A-49BE-ADCB-553263E19F8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04752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B64F0129-B06A-4946-BD65-F014DAC34728}"/>
              </a:ext>
            </a:extLst>
          </p:cNvPr>
          <p:cNvSpPr/>
          <p:nvPr/>
        </p:nvSpPr>
        <p:spPr>
          <a:xfrm>
            <a:off x="7015190" y="606374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34061BD3-CEBB-48F4-9537-FBB9696B01E3}"/>
              </a:ext>
            </a:extLst>
          </p:cNvPr>
          <p:cNvSpPr/>
          <p:nvPr/>
        </p:nvSpPr>
        <p:spPr>
          <a:xfrm>
            <a:off x="2956311" y="6060532"/>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49300246-E792-4EF7-AE8D-75CE994BDFD6}"/>
              </a:ext>
            </a:extLst>
          </p:cNvPr>
          <p:cNvSpPr/>
          <p:nvPr/>
        </p:nvSpPr>
        <p:spPr>
          <a:xfrm>
            <a:off x="4580729" y="608362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テキスト ボックス 49">
            <a:extLst>
              <a:ext uri="{FF2B5EF4-FFF2-40B4-BE49-F238E27FC236}">
                <a16:creationId xmlns:a16="http://schemas.microsoft.com/office/drawing/2014/main" id="{E0B65FCA-FCF9-4F65-A5FB-2C0422022E4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51" name="テキスト ボックス 50">
            <a:extLst>
              <a:ext uri="{FF2B5EF4-FFF2-40B4-BE49-F238E27FC236}">
                <a16:creationId xmlns:a16="http://schemas.microsoft.com/office/drawing/2014/main" id="{67E2D11B-69F0-4AE5-A48A-3A1D22A15A2E}"/>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52" name="テキスト ボックス 51">
            <a:extLst>
              <a:ext uri="{FF2B5EF4-FFF2-40B4-BE49-F238E27FC236}">
                <a16:creationId xmlns:a16="http://schemas.microsoft.com/office/drawing/2014/main" id="{05EBD4CD-616E-476E-8E28-69AF4BDFB75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571926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12EB253A-018E-4BFC-BB89-DFD6036987B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021FB2E7-94C0-4D06-8804-BEEAD85391B6}"/>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2EFD02BE-E0E1-406E-9976-7D2D5E7ACC9A}"/>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636721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79612531-50A3-43CE-8632-DD071249C799}"/>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DF619F72-5952-4180-B525-A76CFA111828}"/>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E1BAAFBE-642D-43ED-8D72-D6DB3C0A21E0}"/>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2778222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461665"/>
          </a:xfrm>
          <a:prstGeom prst="rect">
            <a:avLst/>
          </a:prstGeom>
        </p:spPr>
        <p:txBody>
          <a:bodyPr wrap="none">
            <a:spAutoFit/>
          </a:bodyPr>
          <a:lstStyle/>
          <a:p>
            <a:r>
              <a:rPr lang="en-US" altLang="ja-JP" sz="2400" dirty="0">
                <a:ea typeface="ＭＳ ゴシック" panose="020B0609070205080204" pitchFamily="49" charset="-128"/>
              </a:rPr>
              <a:t>δ(id) = codes[id + 1] ^ codes[id]</a:t>
            </a:r>
            <a:endParaRPr lang="ja-JP" altLang="en-US" sz="2400" dirty="0"/>
          </a:p>
        </p:txBody>
      </p:sp>
    </p:spTree>
    <p:extLst>
      <p:ext uri="{BB962C8B-B14F-4D97-AF65-F5344CB8AC3E}">
        <p14:creationId xmlns:p14="http://schemas.microsoft.com/office/powerpoint/2010/main" val="5907132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δ(5)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Tree>
    <p:extLst>
      <p:ext uri="{BB962C8B-B14F-4D97-AF65-F5344CB8AC3E}">
        <p14:creationId xmlns:p14="http://schemas.microsoft.com/office/powerpoint/2010/main" val="38637204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 </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δ(5)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p:txBody>
      </p:sp>
      <p:sp>
        <p:nvSpPr>
          <p:cNvPr id="42" name="正方形/長方形 41">
            <a:extLst>
              <a:ext uri="{FF2B5EF4-FFF2-40B4-BE49-F238E27FC236}">
                <a16:creationId xmlns:a16="http://schemas.microsoft.com/office/drawing/2014/main" id="{19D93EF0-9751-4479-B87A-7C62C99D1398}"/>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3" name="正方形/長方形 42">
            <a:extLst>
              <a:ext uri="{FF2B5EF4-FFF2-40B4-BE49-F238E27FC236}">
                <a16:creationId xmlns:a16="http://schemas.microsoft.com/office/drawing/2014/main" id="{F13DF6FB-13CC-4981-80CA-9D5137883E29}"/>
              </a:ext>
            </a:extLst>
          </p:cNvPr>
          <p:cNvSpPr/>
          <p:nvPr/>
        </p:nvSpPr>
        <p:spPr>
          <a:xfrm>
            <a:off x="5671392" y="4753533"/>
            <a:ext cx="301686" cy="369332"/>
          </a:xfrm>
          <a:prstGeom prst="rect">
            <a:avLst/>
          </a:prstGeom>
        </p:spPr>
        <p:txBody>
          <a:bodyPr wrap="none">
            <a:spAutoFit/>
          </a:bodyPr>
          <a:lstStyle/>
          <a:p>
            <a:r>
              <a:rPr lang="en-US" altLang="ja-JP" b="1" dirty="0"/>
              <a:t>6</a:t>
            </a:r>
            <a:endParaRPr lang="ja-JP" altLang="en-US" b="1" dirty="0"/>
          </a:p>
        </p:txBody>
      </p:sp>
      <p:sp>
        <p:nvSpPr>
          <p:cNvPr id="44" name="正方形/長方形 43">
            <a:extLst>
              <a:ext uri="{FF2B5EF4-FFF2-40B4-BE49-F238E27FC236}">
                <a16:creationId xmlns:a16="http://schemas.microsoft.com/office/drawing/2014/main" id="{3BF167BE-7037-4635-9727-18E7CB6E11E2}"/>
              </a:ext>
            </a:extLst>
          </p:cNvPr>
          <p:cNvSpPr/>
          <p:nvPr/>
        </p:nvSpPr>
        <p:spPr>
          <a:xfrm>
            <a:off x="5048437" y="4753533"/>
            <a:ext cx="301686" cy="369332"/>
          </a:xfrm>
          <a:prstGeom prst="rect">
            <a:avLst/>
          </a:prstGeom>
        </p:spPr>
        <p:txBody>
          <a:bodyPr wrap="none">
            <a:spAutoFit/>
          </a:bodyPr>
          <a:lstStyle/>
          <a:p>
            <a:r>
              <a:rPr lang="en-US" altLang="ja-JP" b="1" dirty="0"/>
              <a:t>6</a:t>
            </a:r>
            <a:endParaRPr lang="ja-JP" altLang="en-US" b="1" dirty="0"/>
          </a:p>
        </p:txBody>
      </p:sp>
      <p:sp>
        <p:nvSpPr>
          <p:cNvPr id="45" name="正方形/長方形 44">
            <a:extLst>
              <a:ext uri="{FF2B5EF4-FFF2-40B4-BE49-F238E27FC236}">
                <a16:creationId xmlns:a16="http://schemas.microsoft.com/office/drawing/2014/main" id="{F3AC437A-4227-426F-89B4-CCD4486BDEFB}"/>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570839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D399FD3-A213-4F03-8F7F-5CCE97FC92D2}"/>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7016B3BF-8309-40F6-BEAA-B6D980BC922E}"/>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ffectLst>
            <a:glow rad="127000">
              <a:srgbClr val="FF000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024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166205"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Tree>
    <p:extLst>
      <p:ext uri="{BB962C8B-B14F-4D97-AF65-F5344CB8AC3E}">
        <p14:creationId xmlns:p14="http://schemas.microsoft.com/office/powerpoint/2010/main" val="1803690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125619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Tree>
    <p:extLst>
      <p:ext uri="{BB962C8B-B14F-4D97-AF65-F5344CB8AC3E}">
        <p14:creationId xmlns:p14="http://schemas.microsoft.com/office/powerpoint/2010/main" val="20971889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
        <p:nvSpPr>
          <p:cNvPr id="56" name="正方形/長方形 55">
            <a:extLst>
              <a:ext uri="{FF2B5EF4-FFF2-40B4-BE49-F238E27FC236}">
                <a16:creationId xmlns:a16="http://schemas.microsoft.com/office/drawing/2014/main" id="{4391907E-1517-4AEA-9152-79D7D5A594C6}"/>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Tree>
    <p:extLst>
      <p:ext uri="{BB962C8B-B14F-4D97-AF65-F5344CB8AC3E}">
        <p14:creationId xmlns:p14="http://schemas.microsoft.com/office/powerpoint/2010/main" val="40564112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solidFill>
                  <a:srgbClr val="FF0000"/>
                </a:solidFill>
              </a:rPr>
              <a:t>0</a:t>
            </a:r>
            <a:endParaRPr lang="ja-JP" altLang="en-US" dirty="0">
              <a:solidFill>
                <a:srgbClr val="FF0000"/>
              </a:solidFill>
            </a:endParaRPr>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solidFill>
                  <a:srgbClr val="FF0000"/>
                </a:solidFill>
              </a:rPr>
              <a:t>7</a:t>
            </a:r>
            <a:endParaRPr lang="ja-JP" altLang="en-US" b="1" dirty="0">
              <a:solidFill>
                <a:srgbClr val="FF0000"/>
              </a:solidFill>
            </a:endParaRPr>
          </a:p>
        </p:txBody>
      </p:sp>
      <p:sp>
        <p:nvSpPr>
          <p:cNvPr id="19" name="正方形/長方形 18">
            <a:extLst>
              <a:ext uri="{FF2B5EF4-FFF2-40B4-BE49-F238E27FC236}">
                <a16:creationId xmlns:a16="http://schemas.microsoft.com/office/drawing/2014/main" id="{FD9B6DF9-19AE-4296-85D0-0E2D1040A78A}"/>
              </a:ext>
            </a:extLst>
          </p:cNvPr>
          <p:cNvSpPr/>
          <p:nvPr/>
        </p:nvSpPr>
        <p:spPr>
          <a:xfrm>
            <a:off x="7232154" y="2388143"/>
            <a:ext cx="4705288" cy="3970318"/>
          </a:xfrm>
          <a:prstGeom prst="rect">
            <a:avLst/>
          </a:prstGeom>
        </p:spPr>
        <p:txBody>
          <a:bodyPr wrap="square">
            <a:spAutoFit/>
          </a:bodyPr>
          <a:lstStyle/>
          <a:p>
            <a:r>
              <a:rPr lang="en-US" altLang="ja-JP" dirty="0"/>
              <a:t>struct AABB</a:t>
            </a:r>
          </a:p>
          <a:p>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AtomicMin</a:t>
            </a:r>
            <a:r>
              <a:rPr lang="en-US" altLang="ja-JP" dirty="0"/>
              <a:t>[3];</a:t>
            </a:r>
          </a:p>
          <a:p>
            <a:r>
              <a:rPr lang="ja-JP" altLang="en-US" dirty="0"/>
              <a:t>　　</a:t>
            </a:r>
            <a:r>
              <a:rPr lang="en-US" altLang="ja-JP" dirty="0" err="1"/>
              <a:t>glm</a:t>
            </a:r>
            <a:r>
              <a:rPr lang="en-US" altLang="ja-JP" dirty="0"/>
              <a:t>::vec3                       Min;</a:t>
            </a:r>
          </a:p>
          <a:p>
            <a:r>
              <a:rPr lang="ja-JP" altLang="en-US" dirty="0"/>
              <a:t>　</a:t>
            </a:r>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AtomicMax</a:t>
            </a:r>
            <a:r>
              <a:rPr lang="en-US" altLang="ja-JP" dirty="0"/>
              <a:t>[3];</a:t>
            </a:r>
          </a:p>
          <a:p>
            <a:r>
              <a:rPr lang="ja-JP" altLang="en-US" dirty="0"/>
              <a:t>　　</a:t>
            </a:r>
            <a:r>
              <a:rPr lang="en-US" altLang="ja-JP" dirty="0" err="1"/>
              <a:t>glm</a:t>
            </a:r>
            <a:r>
              <a:rPr lang="en-US" altLang="ja-JP" dirty="0"/>
              <a:t>::vec3                       Max;</a:t>
            </a:r>
          </a:p>
          <a:p>
            <a:r>
              <a:rPr lang="ja-JP" altLang="en-US" dirty="0"/>
              <a:t>　</a:t>
            </a:r>
            <a:r>
              <a:rPr lang="en-US" altLang="ja-JP" dirty="0"/>
              <a:t>};</a:t>
            </a:r>
          </a:p>
          <a:p>
            <a:r>
              <a:rPr lang="en-US" altLang="ja-JP" dirty="0"/>
              <a:t>};</a:t>
            </a:r>
          </a:p>
          <a:p>
            <a:endParaRPr lang="ja-JP" altLang="en-US" dirty="0"/>
          </a:p>
        </p:txBody>
      </p:sp>
    </p:spTree>
    <p:extLst>
      <p:ext uri="{BB962C8B-B14F-4D97-AF65-F5344CB8AC3E}">
        <p14:creationId xmlns:p14="http://schemas.microsoft.com/office/powerpoint/2010/main" val="32089933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lang="en-US" altLang="ja-JP" dirty="0"/>
              <a:t>Construction: Bottom-up</a:t>
            </a:r>
            <a:br>
              <a:rPr lang="en-US" altLang="ja-JP" dirty="0"/>
            </a:br>
            <a:r>
              <a:rPr lang="en-US" altLang="ja-JP" dirty="0"/>
              <a:t>Fast and Simple Agglomerative LBVH Construction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kumimoji="1" lang="en-US" altLang="ja-JP" dirty="0">
                <a:solidFill>
                  <a:schemeClr val="accent1"/>
                </a:solidFill>
              </a:rPr>
              <a:t>Pros</a:t>
            </a:r>
          </a:p>
          <a:p>
            <a:pPr lvl="1"/>
            <a:r>
              <a:rPr kumimoji="1" lang="en-US" altLang="ja-JP" dirty="0">
                <a:solidFill>
                  <a:schemeClr val="accent1"/>
                </a:solidFill>
              </a:rPr>
              <a:t>Very simple</a:t>
            </a:r>
          </a:p>
          <a:p>
            <a:pPr lvl="1"/>
            <a:r>
              <a:rPr lang="en-US" altLang="ja-JP" dirty="0">
                <a:solidFill>
                  <a:schemeClr val="accent1"/>
                </a:solidFill>
              </a:rPr>
              <a:t>Freedom to choose </a:t>
            </a:r>
            <a:r>
              <a:rPr lang="en-US" altLang="ja-JP" dirty="0">
                <a:solidFill>
                  <a:schemeClr val="accent1"/>
                </a:solidFill>
                <a:ea typeface="ＭＳ ゴシック" panose="020B0609070205080204" pitchFamily="49" charset="-128"/>
              </a:rPr>
              <a:t>δ ()</a:t>
            </a:r>
            <a:endParaRPr lang="en-US" altLang="ja-JP" dirty="0">
              <a:solidFill>
                <a:schemeClr val="accent1"/>
              </a:solidFill>
            </a:endParaRPr>
          </a:p>
          <a:p>
            <a:r>
              <a:rPr lang="en-US" altLang="ja-JP" dirty="0">
                <a:solidFill>
                  <a:schemeClr val="accent2"/>
                </a:solidFill>
              </a:rPr>
              <a:t>Cons</a:t>
            </a:r>
          </a:p>
          <a:p>
            <a:pPr lvl="1"/>
            <a:r>
              <a:rPr lang="en-US" altLang="ja-JP" dirty="0">
                <a:solidFill>
                  <a:schemeClr val="accent2"/>
                </a:solidFill>
              </a:rPr>
              <a:t>ID of root node is not 0</a:t>
            </a:r>
          </a:p>
          <a:p>
            <a:pPr lvl="2"/>
            <a:r>
              <a:rPr lang="en-US" altLang="ja-JP" dirty="0">
                <a:solidFill>
                  <a:schemeClr val="accent2"/>
                </a:solidFill>
              </a:rPr>
              <a:t>It’s okay, though…</a:t>
            </a:r>
          </a:p>
          <a:p>
            <a:pPr lvl="1"/>
            <a:r>
              <a:rPr lang="en-US" altLang="ja-JP" dirty="0">
                <a:solidFill>
                  <a:schemeClr val="accent2"/>
                </a:solidFill>
              </a:rPr>
              <a:t>Each node has two child pointers</a:t>
            </a:r>
          </a:p>
          <a:p>
            <a:pPr lvl="2"/>
            <a:r>
              <a:rPr lang="en-US" altLang="ja-JP" dirty="0">
                <a:solidFill>
                  <a:schemeClr val="accent2"/>
                </a:solidFill>
              </a:rPr>
              <a:t>Child nodes are not consecutive</a:t>
            </a:r>
          </a:p>
          <a:p>
            <a:pPr lvl="1"/>
            <a:r>
              <a:rPr kumimoji="1" lang="en-US" altLang="ja-JP" dirty="0">
                <a:solidFill>
                  <a:schemeClr val="accent2"/>
                </a:solidFill>
              </a:rPr>
              <a:t># of Nodes is “N – 1”</a:t>
            </a:r>
          </a:p>
          <a:p>
            <a:pPr lvl="2"/>
            <a:r>
              <a:rPr lang="en-US" altLang="ja-JP" dirty="0">
                <a:solidFill>
                  <a:schemeClr val="accent2"/>
                </a:solidFill>
              </a:rPr>
              <a:t>Predictable but AABBs consume a lot of memory</a:t>
            </a:r>
          </a:p>
          <a:p>
            <a:pPr lvl="2"/>
            <a:r>
              <a:rPr lang="en-US" altLang="ja-JP" dirty="0">
                <a:solidFill>
                  <a:schemeClr val="accent2"/>
                </a:solidFill>
              </a:rPr>
              <a:t>Build tree over chunks of triangles</a:t>
            </a:r>
          </a:p>
          <a:p>
            <a:pPr lvl="2"/>
            <a:endParaRPr lang="en-US" altLang="ja-JP" dirty="0">
              <a:solidFill>
                <a:srgbClr val="FF0000"/>
              </a:solidFill>
            </a:endParaRPr>
          </a:p>
        </p:txBody>
      </p:sp>
      <p:sp>
        <p:nvSpPr>
          <p:cNvPr id="4" name="正方形/長方形 3">
            <a:extLst>
              <a:ext uri="{FF2B5EF4-FFF2-40B4-BE49-F238E27FC236}">
                <a16:creationId xmlns:a16="http://schemas.microsoft.com/office/drawing/2014/main" id="{F12928C4-4A8F-4855-AA29-4A797C0476CE}"/>
              </a:ext>
            </a:extLst>
          </p:cNvPr>
          <p:cNvSpPr/>
          <p:nvPr/>
        </p:nvSpPr>
        <p:spPr>
          <a:xfrm>
            <a:off x="7877907" y="2079092"/>
            <a:ext cx="2632668" cy="4524315"/>
          </a:xfrm>
          <a:prstGeom prst="rect">
            <a:avLst/>
          </a:prstGeom>
        </p:spPr>
        <p:txBody>
          <a:bodyPr wrap="square">
            <a:spAutoFit/>
          </a:bodyPr>
          <a:lstStyle/>
          <a:p>
            <a:r>
              <a:rPr lang="en-US" altLang="ja-JP" dirty="0"/>
              <a:t>// not ideal</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uint32_t left, right;</a:t>
            </a:r>
          </a:p>
          <a:p>
            <a:r>
              <a:rPr lang="en-US" altLang="ja-JP" dirty="0"/>
              <a:t>};</a:t>
            </a:r>
          </a:p>
          <a:p>
            <a:endParaRPr lang="en-US" altLang="ja-JP" dirty="0"/>
          </a:p>
          <a:p>
            <a:r>
              <a:rPr lang="en-US" altLang="ja-JP" dirty="0"/>
              <a:t>// preferable</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 left = index + 0</a:t>
            </a:r>
          </a:p>
          <a:p>
            <a:r>
              <a:rPr lang="en-US" altLang="ja-JP" dirty="0"/>
              <a:t>	// right = index + 1</a:t>
            </a:r>
          </a:p>
          <a:p>
            <a:r>
              <a:rPr lang="en-US" altLang="ja-JP" dirty="0"/>
              <a:t>	uint32_t index;</a:t>
            </a:r>
          </a:p>
          <a:p>
            <a:r>
              <a:rPr lang="en-US" altLang="ja-JP" dirty="0"/>
              <a:t>};</a:t>
            </a:r>
          </a:p>
          <a:p>
            <a:endParaRPr lang="ja-JP" altLang="en-US" dirty="0"/>
          </a:p>
        </p:txBody>
      </p:sp>
    </p:spTree>
    <p:extLst>
      <p:ext uri="{BB962C8B-B14F-4D97-AF65-F5344CB8AC3E}">
        <p14:creationId xmlns:p14="http://schemas.microsoft.com/office/powerpoint/2010/main" val="4204243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コンテンツ プレースホルダー 2">
            <a:extLst>
              <a:ext uri="{FF2B5EF4-FFF2-40B4-BE49-F238E27FC236}">
                <a16:creationId xmlns:a16="http://schemas.microsoft.com/office/drawing/2014/main" id="{D1DEAAFC-516A-4C8F-B94D-FABEDA186691}"/>
              </a:ext>
            </a:extLst>
          </p:cNvPr>
          <p:cNvSpPr>
            <a:spLocks noGrp="1"/>
          </p:cNvSpPr>
          <p:nvPr>
            <p:ph idx="1"/>
          </p:nvPr>
        </p:nvSpPr>
        <p:spPr>
          <a:xfrm>
            <a:off x="848248" y="1805529"/>
            <a:ext cx="10515600" cy="4351338"/>
          </a:xfrm>
        </p:spPr>
        <p:txBody>
          <a:bodyPr/>
          <a:lstStyle/>
          <a:p>
            <a:r>
              <a:rPr lang="en-US" altLang="ja-JP" dirty="0"/>
              <a:t>Example code:</a:t>
            </a:r>
          </a:p>
          <a:p>
            <a:pPr lvl="1"/>
            <a:r>
              <a:rPr lang="en-US" altLang="ja-JP" dirty="0">
                <a:hlinkClick r:id="rId3"/>
              </a:rPr>
              <a:t>https://github.com/shinjiogaki/bvh/blob/master/bvh_binary.h</a:t>
            </a:r>
            <a:endParaRPr lang="en-US" altLang="ja-JP" dirty="0"/>
          </a:p>
          <a:p>
            <a:pPr lvl="1"/>
            <a:r>
              <a:rPr lang="en-US" altLang="ja-JP" dirty="0">
                <a:hlinkClick r:id="rId4"/>
              </a:rPr>
              <a:t>https://github.com/shinjiogaki/bvh/blob/master/bvh_binary.cpp</a:t>
            </a:r>
            <a:endParaRPr lang="en-US" altLang="ja-JP" dirty="0"/>
          </a:p>
          <a:p>
            <a:r>
              <a:rPr lang="en-US" altLang="ja-JP" dirty="0"/>
              <a:t>Open problem:</a:t>
            </a:r>
          </a:p>
          <a:p>
            <a:pPr lvl="1"/>
            <a:r>
              <a:rPr lang="en-US" altLang="ja-JP" dirty="0"/>
              <a:t>How to directly build wide BVH in an agglomerative manner?</a:t>
            </a:r>
            <a:endParaRPr kumimoji="1" lang="en-US" altLang="ja-JP" dirty="0"/>
          </a:p>
        </p:txBody>
      </p:sp>
    </p:spTree>
    <p:extLst>
      <p:ext uri="{BB962C8B-B14F-4D97-AF65-F5344CB8AC3E}">
        <p14:creationId xmlns:p14="http://schemas.microsoft.com/office/powerpoint/2010/main" val="12485004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5F5198F-7CBB-4A4A-82D5-C1EC6524FE03}"/>
              </a:ext>
            </a:extLst>
          </p:cNvPr>
          <p:cNvSpPr>
            <a:spLocks noGrp="1"/>
          </p:cNvSpPr>
          <p:nvPr>
            <p:ph type="title"/>
          </p:nvPr>
        </p:nvSpPr>
        <p:spPr/>
        <p:txBody>
          <a:bodyPr/>
          <a:lstStyle/>
          <a:p>
            <a:r>
              <a:rPr kumimoji="1" lang="en-US" altLang="ja-JP" dirty="0"/>
              <a:t>Optimization</a:t>
            </a:r>
            <a:endParaRPr kumimoji="1" lang="ja-JP" altLang="en-US" dirty="0"/>
          </a:p>
        </p:txBody>
      </p:sp>
      <p:sp>
        <p:nvSpPr>
          <p:cNvPr id="5" name="テキスト プレースホルダー 4">
            <a:extLst>
              <a:ext uri="{FF2B5EF4-FFF2-40B4-BE49-F238E27FC236}">
                <a16:creationId xmlns:a16="http://schemas.microsoft.com/office/drawing/2014/main" id="{1FEAB527-3980-4FB0-BD98-06A47D478006}"/>
              </a:ext>
            </a:extLst>
          </p:cNvPr>
          <p:cNvSpPr>
            <a:spLocks noGrp="1"/>
          </p:cNvSpPr>
          <p:nvPr>
            <p:ph type="body" idx="1"/>
          </p:nvPr>
        </p:nvSpPr>
        <p:spPr/>
        <p:txBody>
          <a:bodyPr>
            <a:normAutofit/>
          </a:bodyPr>
          <a:lstStyle/>
          <a:p>
            <a:r>
              <a:rPr kumimoji="1" lang="en-US" altLang="ja-JP" dirty="0"/>
              <a:t>Rotation/Restructuring/</a:t>
            </a:r>
            <a:r>
              <a:rPr lang="en-US" altLang="ja-JP" dirty="0"/>
              <a:t>Reinsertion/Reordering/Re-braiding</a:t>
            </a:r>
          </a:p>
          <a:p>
            <a:r>
              <a:rPr kumimoji="1" lang="en-US" altLang="ja-JP" dirty="0"/>
              <a:t>Contraction</a:t>
            </a:r>
          </a:p>
          <a:p>
            <a:r>
              <a:rPr lang="en-US" altLang="ja-JP" dirty="0"/>
              <a:t>Leaf Node Merging</a:t>
            </a:r>
            <a:endParaRPr kumimoji="1" lang="ja-JP" altLang="en-US" dirty="0"/>
          </a:p>
        </p:txBody>
      </p:sp>
    </p:spTree>
    <p:extLst>
      <p:ext uri="{BB962C8B-B14F-4D97-AF65-F5344CB8AC3E}">
        <p14:creationId xmlns:p14="http://schemas.microsoft.com/office/powerpoint/2010/main" val="3867158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5858256" y="246727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B3DBEAC-8601-4B3F-AD40-EE2027871C3C}"/>
              </a:ext>
            </a:extLst>
          </p:cNvPr>
          <p:cNvSpPr/>
          <p:nvPr/>
        </p:nvSpPr>
        <p:spPr>
          <a:xfrm>
            <a:off x="5382768" y="338567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b="1" dirty="0"/>
          </a:p>
        </p:txBody>
      </p:sp>
      <p:sp>
        <p:nvSpPr>
          <p:cNvPr id="7" name="楕円 6">
            <a:extLst>
              <a:ext uri="{FF2B5EF4-FFF2-40B4-BE49-F238E27FC236}">
                <a16:creationId xmlns:a16="http://schemas.microsoft.com/office/drawing/2014/main" id="{D345F580-CE96-49FD-A43E-A9B3B5A3C5C8}"/>
              </a:ext>
            </a:extLst>
          </p:cNvPr>
          <p:cNvSpPr/>
          <p:nvPr/>
        </p:nvSpPr>
        <p:spPr>
          <a:xfrm>
            <a:off x="6333744" y="338567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5858256" y="44012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6809232" y="438460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11" name="直線コネクタ 10">
            <a:extLst>
              <a:ext uri="{FF2B5EF4-FFF2-40B4-BE49-F238E27FC236}">
                <a16:creationId xmlns:a16="http://schemas.microsoft.com/office/drawing/2014/main" id="{6EBAA91E-4556-4C0E-B0A8-330608C06617}"/>
              </a:ext>
            </a:extLst>
          </p:cNvPr>
          <p:cNvCxnSpPr>
            <a:stCxn id="4" idx="3"/>
            <a:endCxn id="6" idx="0"/>
          </p:cNvCxnSpPr>
          <p:nvPr/>
        </p:nvCxnSpPr>
        <p:spPr>
          <a:xfrm flipH="1">
            <a:off x="5620512"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B035F271-13A0-4656-BAFC-9EF2C3FD3FC9}"/>
              </a:ext>
            </a:extLst>
          </p:cNvPr>
          <p:cNvCxnSpPr>
            <a:cxnSpLocks/>
            <a:stCxn id="4" idx="5"/>
            <a:endCxn id="7" idx="0"/>
          </p:cNvCxnSpPr>
          <p:nvPr/>
        </p:nvCxnSpPr>
        <p:spPr>
          <a:xfrm>
            <a:off x="6264110"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6096000" y="3791530"/>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6739598" y="3791530"/>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9715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21" name="楕円 20">
            <a:extLst>
              <a:ext uri="{FF2B5EF4-FFF2-40B4-BE49-F238E27FC236}">
                <a16:creationId xmlns:a16="http://schemas.microsoft.com/office/drawing/2014/main" id="{B55BADC0-9074-4840-A4C7-991ED7A52400}"/>
              </a:ext>
            </a:extLst>
          </p:cNvPr>
          <p:cNvSpPr/>
          <p:nvPr/>
        </p:nvSpPr>
        <p:spPr>
          <a:xfrm>
            <a:off x="5858256" y="246727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486D11A6-56F7-4A64-AC92-257548DB91A3}"/>
              </a:ext>
            </a:extLst>
          </p:cNvPr>
          <p:cNvSpPr/>
          <p:nvPr/>
        </p:nvSpPr>
        <p:spPr>
          <a:xfrm>
            <a:off x="5382768" y="3385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b="1" dirty="0"/>
          </a:p>
        </p:txBody>
      </p:sp>
      <p:sp>
        <p:nvSpPr>
          <p:cNvPr id="23" name="楕円 22">
            <a:extLst>
              <a:ext uri="{FF2B5EF4-FFF2-40B4-BE49-F238E27FC236}">
                <a16:creationId xmlns:a16="http://schemas.microsoft.com/office/drawing/2014/main" id="{34B6794D-9CDC-4141-A9D8-E3334384098F}"/>
              </a:ext>
            </a:extLst>
          </p:cNvPr>
          <p:cNvSpPr/>
          <p:nvPr/>
        </p:nvSpPr>
        <p:spPr>
          <a:xfrm>
            <a:off x="6333744" y="3385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ADA6C913-958A-44D3-A9D0-2C221E88D274}"/>
              </a:ext>
            </a:extLst>
          </p:cNvPr>
          <p:cNvSpPr/>
          <p:nvPr/>
        </p:nvSpPr>
        <p:spPr>
          <a:xfrm>
            <a:off x="5858256" y="440124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25" name="楕円 24">
            <a:extLst>
              <a:ext uri="{FF2B5EF4-FFF2-40B4-BE49-F238E27FC236}">
                <a16:creationId xmlns:a16="http://schemas.microsoft.com/office/drawing/2014/main" id="{4B85FC4B-5354-4020-AA5C-D17AAB19AE68}"/>
              </a:ext>
            </a:extLst>
          </p:cNvPr>
          <p:cNvSpPr/>
          <p:nvPr/>
        </p:nvSpPr>
        <p:spPr>
          <a:xfrm>
            <a:off x="6809232" y="43845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26" name="直線コネクタ 25">
            <a:extLst>
              <a:ext uri="{FF2B5EF4-FFF2-40B4-BE49-F238E27FC236}">
                <a16:creationId xmlns:a16="http://schemas.microsoft.com/office/drawing/2014/main" id="{B6FECBBC-C01C-4A4E-8A99-5EBA8EB6D311}"/>
              </a:ext>
            </a:extLst>
          </p:cNvPr>
          <p:cNvCxnSpPr>
            <a:stCxn id="21" idx="3"/>
            <a:endCxn id="22" idx="0"/>
          </p:cNvCxnSpPr>
          <p:nvPr/>
        </p:nvCxnSpPr>
        <p:spPr>
          <a:xfrm flipH="1">
            <a:off x="5620512"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33C7E162-DAD2-4A38-A30F-D0313F626BDF}"/>
              </a:ext>
            </a:extLst>
          </p:cNvPr>
          <p:cNvCxnSpPr>
            <a:cxnSpLocks/>
            <a:stCxn id="21" idx="5"/>
            <a:endCxn id="23" idx="0"/>
          </p:cNvCxnSpPr>
          <p:nvPr/>
        </p:nvCxnSpPr>
        <p:spPr>
          <a:xfrm>
            <a:off x="6264110"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42AB62B-F2F3-4F7F-87C2-2E8479EF6417}"/>
              </a:ext>
            </a:extLst>
          </p:cNvPr>
          <p:cNvCxnSpPr>
            <a:cxnSpLocks/>
            <a:stCxn id="23" idx="3"/>
            <a:endCxn id="24" idx="0"/>
          </p:cNvCxnSpPr>
          <p:nvPr/>
        </p:nvCxnSpPr>
        <p:spPr>
          <a:xfrm flipH="1">
            <a:off x="6096000" y="3791529"/>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6C54C090-60F3-4135-97CD-C3832DF97DFC}"/>
              </a:ext>
            </a:extLst>
          </p:cNvPr>
          <p:cNvCxnSpPr>
            <a:cxnSpLocks/>
            <a:stCxn id="23" idx="5"/>
            <a:endCxn id="25" idx="0"/>
          </p:cNvCxnSpPr>
          <p:nvPr/>
        </p:nvCxnSpPr>
        <p:spPr>
          <a:xfrm>
            <a:off x="6739598" y="3791529"/>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06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Other data structures</a:t>
            </a:r>
          </a:p>
          <a:p>
            <a:pPr lvl="1"/>
            <a:r>
              <a:rPr lang="en-US" altLang="ja-JP" dirty="0"/>
              <a:t>Bounding Interval Hierarchy</a:t>
            </a:r>
          </a:p>
          <a:p>
            <a:pPr lvl="1"/>
            <a:r>
              <a:rPr kumimoji="1" lang="en-US" altLang="ja-JP" dirty="0"/>
              <a:t>Matrix </a:t>
            </a:r>
            <a:r>
              <a:rPr lang="en-US" altLang="ja-JP" dirty="0"/>
              <a:t>Tree</a:t>
            </a:r>
          </a:p>
          <a:p>
            <a:pPr lvl="1"/>
            <a:r>
              <a:rPr lang="en-US" altLang="ja-JP" dirty="0"/>
              <a:t>R-Tree</a:t>
            </a:r>
          </a:p>
          <a:p>
            <a:pPr lvl="1"/>
            <a:r>
              <a:rPr lang="en-US" altLang="ja-JP" dirty="0"/>
              <a:t>Dual-Split Tree</a:t>
            </a:r>
          </a:p>
          <a:p>
            <a:pPr marL="457200" lvl="1" indent="0">
              <a:buNone/>
            </a:pPr>
            <a:r>
              <a:rPr lang="en-US" altLang="ja-JP" dirty="0"/>
              <a:t>and a lot more…</a:t>
            </a:r>
          </a:p>
          <a:p>
            <a:r>
              <a:rPr lang="en-US" altLang="ja-JP" dirty="0"/>
              <a:t>BVH</a:t>
            </a:r>
          </a:p>
          <a:p>
            <a:pPr lvl="1"/>
            <a:r>
              <a:rPr lang="en-US" altLang="ja-JP" dirty="0"/>
              <a:t>Intel® Embree and NVIDIA® OptiX use BVH</a:t>
            </a:r>
          </a:p>
          <a:p>
            <a:pPr lvl="1"/>
            <a:r>
              <a:rPr lang="en-US" altLang="ja-JP" dirty="0"/>
              <a:t>Production renderers use BVH</a:t>
            </a:r>
          </a:p>
          <a:p>
            <a:pPr lvl="1"/>
            <a:r>
              <a:rPr lang="en-US" altLang="ja-JP" dirty="0"/>
              <a:t>This talk focuses on BVH</a:t>
            </a:r>
          </a:p>
          <a:p>
            <a:pPr lvl="1"/>
            <a:endParaRPr lang="en-US" altLang="ja-JP" dirty="0"/>
          </a:p>
        </p:txBody>
      </p:sp>
    </p:spTree>
    <p:extLst>
      <p:ext uri="{BB962C8B-B14F-4D97-AF65-F5344CB8AC3E}">
        <p14:creationId xmlns:p14="http://schemas.microsoft.com/office/powerpoint/2010/main" val="13906297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4" name="楕円 3">
            <a:extLst>
              <a:ext uri="{FF2B5EF4-FFF2-40B4-BE49-F238E27FC236}">
                <a16:creationId xmlns:a16="http://schemas.microsoft.com/office/drawing/2014/main" id="{E3740FCC-302E-49FF-8F19-AB898D863A1E}"/>
              </a:ext>
            </a:extLst>
          </p:cNvPr>
          <p:cNvSpPr/>
          <p:nvPr/>
        </p:nvSpPr>
        <p:spPr>
          <a:xfrm>
            <a:off x="5858256" y="21189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2937F29-FA2F-4799-BB67-C96D82FB06F3}"/>
              </a:ext>
            </a:extLst>
          </p:cNvPr>
          <p:cNvSpPr/>
          <p:nvPr/>
        </p:nvSpPr>
        <p:spPr>
          <a:xfrm>
            <a:off x="6953324"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5AC3391B-B55C-4049-BD9E-F11B23597F83}"/>
              </a:ext>
            </a:extLst>
          </p:cNvPr>
          <p:cNvSpPr/>
          <p:nvPr/>
        </p:nvSpPr>
        <p:spPr>
          <a:xfrm>
            <a:off x="6420254" y="3649561"/>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A5CD28A7-A39A-42C8-87FE-8E9E7D3C57F7}"/>
              </a:ext>
            </a:extLst>
          </p:cNvPr>
          <p:cNvSpPr/>
          <p:nvPr/>
        </p:nvSpPr>
        <p:spPr>
          <a:xfrm>
            <a:off x="7483126"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9" name="直線コネクタ 8">
            <a:extLst>
              <a:ext uri="{FF2B5EF4-FFF2-40B4-BE49-F238E27FC236}">
                <a16:creationId xmlns:a16="http://schemas.microsoft.com/office/drawing/2014/main" id="{58B45F14-2EEC-4575-9B6E-DF66448738B9}"/>
              </a:ext>
            </a:extLst>
          </p:cNvPr>
          <p:cNvCxnSpPr>
            <a:cxnSpLocks/>
            <a:stCxn id="4" idx="3"/>
            <a:endCxn id="58" idx="0"/>
          </p:cNvCxnSpPr>
          <p:nvPr/>
        </p:nvCxnSpPr>
        <p:spPr>
          <a:xfrm flipH="1">
            <a:off x="5030683" y="252477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9B9C2D5E-3035-443D-B7F6-CBD1E08AC09C}"/>
              </a:ext>
            </a:extLst>
          </p:cNvPr>
          <p:cNvCxnSpPr>
            <a:cxnSpLocks/>
            <a:stCxn id="4" idx="5"/>
            <a:endCxn id="6" idx="0"/>
          </p:cNvCxnSpPr>
          <p:nvPr/>
        </p:nvCxnSpPr>
        <p:spPr>
          <a:xfrm>
            <a:off x="6264110" y="252477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7CE0B9A8-AE10-4F5D-8573-BB5FDBF4483A}"/>
              </a:ext>
            </a:extLst>
          </p:cNvPr>
          <p:cNvCxnSpPr>
            <a:cxnSpLocks/>
            <a:stCxn id="6" idx="3"/>
            <a:endCxn id="7" idx="0"/>
          </p:cNvCxnSpPr>
          <p:nvPr/>
        </p:nvCxnSpPr>
        <p:spPr>
          <a:xfrm flipH="1">
            <a:off x="6657998"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26B36895-45F2-4C13-AC0D-663DF9CD6855}"/>
              </a:ext>
            </a:extLst>
          </p:cNvPr>
          <p:cNvCxnSpPr>
            <a:cxnSpLocks/>
            <a:stCxn id="6" idx="5"/>
            <a:endCxn id="8" idx="0"/>
          </p:cNvCxnSpPr>
          <p:nvPr/>
        </p:nvCxnSpPr>
        <p:spPr>
          <a:xfrm>
            <a:off x="7359178"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83FD6321-8BEB-4993-89F7-39D3B0D5554F}"/>
              </a:ext>
            </a:extLst>
          </p:cNvPr>
          <p:cNvSpPr/>
          <p:nvPr/>
        </p:nvSpPr>
        <p:spPr>
          <a:xfrm>
            <a:off x="6118144" y="432380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28" name="楕円 27">
            <a:extLst>
              <a:ext uri="{FF2B5EF4-FFF2-40B4-BE49-F238E27FC236}">
                <a16:creationId xmlns:a16="http://schemas.microsoft.com/office/drawing/2014/main" id="{C4ED366C-9D01-44BD-BE94-C6C1E0FD3F0B}"/>
              </a:ext>
            </a:extLst>
          </p:cNvPr>
          <p:cNvSpPr/>
          <p:nvPr/>
        </p:nvSpPr>
        <p:spPr>
          <a:xfrm>
            <a:off x="6687780" y="432479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29" name="直線コネクタ 28">
            <a:extLst>
              <a:ext uri="{FF2B5EF4-FFF2-40B4-BE49-F238E27FC236}">
                <a16:creationId xmlns:a16="http://schemas.microsoft.com/office/drawing/2014/main" id="{92C27C6D-C2AB-4375-93A9-EE2DBBF3ACAB}"/>
              </a:ext>
            </a:extLst>
          </p:cNvPr>
          <p:cNvCxnSpPr>
            <a:cxnSpLocks/>
            <a:stCxn id="7" idx="3"/>
            <a:endCxn id="27" idx="0"/>
          </p:cNvCxnSpPr>
          <p:nvPr/>
        </p:nvCxnSpPr>
        <p:spPr>
          <a:xfrm flipH="1">
            <a:off x="6355888"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2DC54763-F0C5-4168-A2B4-4FE742F9CB32}"/>
              </a:ext>
            </a:extLst>
          </p:cNvPr>
          <p:cNvCxnSpPr>
            <a:cxnSpLocks/>
            <a:stCxn id="7" idx="5"/>
            <a:endCxn id="28" idx="0"/>
          </p:cNvCxnSpPr>
          <p:nvPr/>
        </p:nvCxnSpPr>
        <p:spPr>
          <a:xfrm>
            <a:off x="6826108"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58279D20-091A-48DC-BC9B-B05133388B3A}"/>
              </a:ext>
            </a:extLst>
          </p:cNvPr>
          <p:cNvSpPr/>
          <p:nvPr/>
        </p:nvSpPr>
        <p:spPr>
          <a:xfrm>
            <a:off x="7221713"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B49B2B59-77AA-49A7-82C9-34C0DB706B34}"/>
              </a:ext>
            </a:extLst>
          </p:cNvPr>
          <p:cNvSpPr/>
          <p:nvPr/>
        </p:nvSpPr>
        <p:spPr>
          <a:xfrm>
            <a:off x="7760701"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2" name="直線コネクタ 41">
            <a:extLst>
              <a:ext uri="{FF2B5EF4-FFF2-40B4-BE49-F238E27FC236}">
                <a16:creationId xmlns:a16="http://schemas.microsoft.com/office/drawing/2014/main" id="{CF351941-2621-49DA-9CE3-4D551C8B7F3F}"/>
              </a:ext>
            </a:extLst>
          </p:cNvPr>
          <p:cNvCxnSpPr>
            <a:cxnSpLocks/>
            <a:stCxn id="8" idx="3"/>
            <a:endCxn id="40" idx="0"/>
          </p:cNvCxnSpPr>
          <p:nvPr/>
        </p:nvCxnSpPr>
        <p:spPr>
          <a:xfrm flipH="1">
            <a:off x="7459457"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017CC3E7-489D-4CF2-AC1D-09885E448D7A}"/>
              </a:ext>
            </a:extLst>
          </p:cNvPr>
          <p:cNvCxnSpPr>
            <a:cxnSpLocks/>
            <a:stCxn id="8" idx="5"/>
            <a:endCxn id="41" idx="0"/>
          </p:cNvCxnSpPr>
          <p:nvPr/>
        </p:nvCxnSpPr>
        <p:spPr>
          <a:xfrm>
            <a:off x="7888980"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C927E1E0-4D35-4291-BE13-1CB2962839DC}"/>
              </a:ext>
            </a:extLst>
          </p:cNvPr>
          <p:cNvSpPr/>
          <p:nvPr/>
        </p:nvSpPr>
        <p:spPr>
          <a:xfrm>
            <a:off x="4792939"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CD4FAB6-5455-4244-841E-20D488E9FB9E}"/>
              </a:ext>
            </a:extLst>
          </p:cNvPr>
          <p:cNvSpPr/>
          <p:nvPr/>
        </p:nvSpPr>
        <p:spPr>
          <a:xfrm>
            <a:off x="4259869" y="364956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60" name="楕円 59">
            <a:extLst>
              <a:ext uri="{FF2B5EF4-FFF2-40B4-BE49-F238E27FC236}">
                <a16:creationId xmlns:a16="http://schemas.microsoft.com/office/drawing/2014/main" id="{0E3C7A5B-88C3-4CF1-92E3-08F7D7255287}"/>
              </a:ext>
            </a:extLst>
          </p:cNvPr>
          <p:cNvSpPr/>
          <p:nvPr/>
        </p:nvSpPr>
        <p:spPr>
          <a:xfrm>
            <a:off x="5322741"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61" name="直線コネクタ 60">
            <a:extLst>
              <a:ext uri="{FF2B5EF4-FFF2-40B4-BE49-F238E27FC236}">
                <a16:creationId xmlns:a16="http://schemas.microsoft.com/office/drawing/2014/main" id="{D2752ED3-8126-47DF-8ED1-437E11E99C9F}"/>
              </a:ext>
            </a:extLst>
          </p:cNvPr>
          <p:cNvCxnSpPr>
            <a:cxnSpLocks/>
            <a:stCxn id="58" idx="3"/>
            <a:endCxn id="59" idx="0"/>
          </p:cNvCxnSpPr>
          <p:nvPr/>
        </p:nvCxnSpPr>
        <p:spPr>
          <a:xfrm flipH="1">
            <a:off x="4497613"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B23A89C-BF22-42CA-AF29-2A78F798FE7B}"/>
              </a:ext>
            </a:extLst>
          </p:cNvPr>
          <p:cNvCxnSpPr>
            <a:cxnSpLocks/>
            <a:stCxn id="58" idx="5"/>
            <a:endCxn id="60" idx="0"/>
          </p:cNvCxnSpPr>
          <p:nvPr/>
        </p:nvCxnSpPr>
        <p:spPr>
          <a:xfrm>
            <a:off x="5198793"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045369A3-F15B-4FBB-AB82-95026243E864}"/>
              </a:ext>
            </a:extLst>
          </p:cNvPr>
          <p:cNvSpPr/>
          <p:nvPr/>
        </p:nvSpPr>
        <p:spPr>
          <a:xfrm>
            <a:off x="3957759"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4" name="楕円 63">
            <a:extLst>
              <a:ext uri="{FF2B5EF4-FFF2-40B4-BE49-F238E27FC236}">
                <a16:creationId xmlns:a16="http://schemas.microsoft.com/office/drawing/2014/main" id="{98F4DD3E-CFEC-4892-BDAA-839C184E86F8}"/>
              </a:ext>
            </a:extLst>
          </p:cNvPr>
          <p:cNvSpPr/>
          <p:nvPr/>
        </p:nvSpPr>
        <p:spPr>
          <a:xfrm>
            <a:off x="4527395" y="432479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5" name="直線コネクタ 64">
            <a:extLst>
              <a:ext uri="{FF2B5EF4-FFF2-40B4-BE49-F238E27FC236}">
                <a16:creationId xmlns:a16="http://schemas.microsoft.com/office/drawing/2014/main" id="{6A59EBA7-5C04-475B-8753-82B82DC4AD79}"/>
              </a:ext>
            </a:extLst>
          </p:cNvPr>
          <p:cNvCxnSpPr>
            <a:cxnSpLocks/>
            <a:stCxn id="59" idx="3"/>
            <a:endCxn id="63" idx="0"/>
          </p:cNvCxnSpPr>
          <p:nvPr/>
        </p:nvCxnSpPr>
        <p:spPr>
          <a:xfrm flipH="1">
            <a:off x="4195503"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88BA45D6-E7EE-4085-B7BA-F1249C135C8C}"/>
              </a:ext>
            </a:extLst>
          </p:cNvPr>
          <p:cNvCxnSpPr>
            <a:cxnSpLocks/>
            <a:stCxn id="59" idx="5"/>
            <a:endCxn id="64" idx="0"/>
          </p:cNvCxnSpPr>
          <p:nvPr/>
        </p:nvCxnSpPr>
        <p:spPr>
          <a:xfrm>
            <a:off x="4665723"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楕円 66">
            <a:extLst>
              <a:ext uri="{FF2B5EF4-FFF2-40B4-BE49-F238E27FC236}">
                <a16:creationId xmlns:a16="http://schemas.microsoft.com/office/drawing/2014/main" id="{910BD7E3-D589-4134-BC94-DE62D59CBC40}"/>
              </a:ext>
            </a:extLst>
          </p:cNvPr>
          <p:cNvSpPr/>
          <p:nvPr/>
        </p:nvSpPr>
        <p:spPr>
          <a:xfrm>
            <a:off x="5061328"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8" name="楕円 67">
            <a:extLst>
              <a:ext uri="{FF2B5EF4-FFF2-40B4-BE49-F238E27FC236}">
                <a16:creationId xmlns:a16="http://schemas.microsoft.com/office/drawing/2014/main" id="{AC8E6860-8049-4266-B019-E9E0605FD381}"/>
              </a:ext>
            </a:extLst>
          </p:cNvPr>
          <p:cNvSpPr/>
          <p:nvPr/>
        </p:nvSpPr>
        <p:spPr>
          <a:xfrm>
            <a:off x="5600316"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9" name="直線コネクタ 68">
            <a:extLst>
              <a:ext uri="{FF2B5EF4-FFF2-40B4-BE49-F238E27FC236}">
                <a16:creationId xmlns:a16="http://schemas.microsoft.com/office/drawing/2014/main" id="{CB98A76A-2EA0-45C5-888D-10937214BCEB}"/>
              </a:ext>
            </a:extLst>
          </p:cNvPr>
          <p:cNvCxnSpPr>
            <a:cxnSpLocks/>
            <a:stCxn id="60" idx="3"/>
            <a:endCxn id="67" idx="0"/>
          </p:cNvCxnSpPr>
          <p:nvPr/>
        </p:nvCxnSpPr>
        <p:spPr>
          <a:xfrm flipH="1">
            <a:off x="5299072"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9C66CDB7-3BE3-4634-A95C-4EA6FFF98D1F}"/>
              </a:ext>
            </a:extLst>
          </p:cNvPr>
          <p:cNvCxnSpPr>
            <a:cxnSpLocks/>
            <a:stCxn id="60" idx="5"/>
            <a:endCxn id="68" idx="0"/>
          </p:cNvCxnSpPr>
          <p:nvPr/>
        </p:nvCxnSpPr>
        <p:spPr>
          <a:xfrm>
            <a:off x="5728595"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直線コネクタ 4">
            <a:extLst>
              <a:ext uri="{FF2B5EF4-FFF2-40B4-BE49-F238E27FC236}">
                <a16:creationId xmlns:a16="http://schemas.microsoft.com/office/drawing/2014/main" id="{096BB0FC-770C-416E-92C6-CF8CC51CD496}"/>
              </a:ext>
            </a:extLst>
          </p:cNvPr>
          <p:cNvCxnSpPr>
            <a:stCxn id="59" idx="6"/>
            <a:endCxn id="60" idx="2"/>
          </p:cNvCxnSpPr>
          <p:nvPr/>
        </p:nvCxnSpPr>
        <p:spPr>
          <a:xfrm flipV="1">
            <a:off x="4735357" y="3886086"/>
            <a:ext cx="587384" cy="121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6B3E9B24-1F2D-4539-B392-2201AC986732}"/>
              </a:ext>
            </a:extLst>
          </p:cNvPr>
          <p:cNvCxnSpPr>
            <a:cxnSpLocks/>
            <a:stCxn id="60" idx="6"/>
            <a:endCxn id="27" idx="2"/>
          </p:cNvCxnSpPr>
          <p:nvPr/>
        </p:nvCxnSpPr>
        <p:spPr>
          <a:xfrm>
            <a:off x="5798229" y="3886086"/>
            <a:ext cx="319915" cy="67546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C1767AC2-46FF-4D49-B35B-6A875790BE4D}"/>
              </a:ext>
            </a:extLst>
          </p:cNvPr>
          <p:cNvCxnSpPr>
            <a:cxnSpLocks/>
            <a:stCxn id="28" idx="2"/>
            <a:endCxn id="27" idx="6"/>
          </p:cNvCxnSpPr>
          <p:nvPr/>
        </p:nvCxnSpPr>
        <p:spPr>
          <a:xfrm flipH="1" flipV="1">
            <a:off x="6593632" y="4561547"/>
            <a:ext cx="94148" cy="98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D320B7F-C8D1-4C97-9A68-B76C3C65AF0E}"/>
              </a:ext>
            </a:extLst>
          </p:cNvPr>
          <p:cNvCxnSpPr>
            <a:cxnSpLocks/>
            <a:stCxn id="8" idx="3"/>
            <a:endCxn id="28" idx="6"/>
          </p:cNvCxnSpPr>
          <p:nvPr/>
        </p:nvCxnSpPr>
        <p:spPr>
          <a:xfrm flipH="1">
            <a:off x="7163268" y="4054196"/>
            <a:ext cx="389492" cy="50834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BC6B9F1-9E18-4181-8466-3E9CB2CD7D14}"/>
              </a:ext>
            </a:extLst>
          </p:cNvPr>
          <p:cNvCxnSpPr>
            <a:cxnSpLocks/>
          </p:cNvCxnSpPr>
          <p:nvPr/>
        </p:nvCxnSpPr>
        <p:spPr>
          <a:xfrm flipH="1">
            <a:off x="9459428" y="4124526"/>
            <a:ext cx="68277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正方形/長方形 22">
            <a:extLst>
              <a:ext uri="{FF2B5EF4-FFF2-40B4-BE49-F238E27FC236}">
                <a16:creationId xmlns:a16="http://schemas.microsoft.com/office/drawing/2014/main" id="{42005ED1-79FC-4A92-B7EF-C62B20555088}"/>
              </a:ext>
            </a:extLst>
          </p:cNvPr>
          <p:cNvSpPr/>
          <p:nvPr/>
        </p:nvSpPr>
        <p:spPr>
          <a:xfrm>
            <a:off x="10260799" y="3939034"/>
            <a:ext cx="506870" cy="369332"/>
          </a:xfrm>
          <a:prstGeom prst="rect">
            <a:avLst/>
          </a:prstGeom>
        </p:spPr>
        <p:txBody>
          <a:bodyPr wrap="none">
            <a:spAutoFit/>
          </a:bodyPr>
          <a:lstStyle/>
          <a:p>
            <a:r>
              <a:rPr lang="en-US" altLang="ja-JP" dirty="0"/>
              <a:t>Cut</a:t>
            </a:r>
            <a:endParaRPr lang="ja-JP" altLang="en-US" dirty="0"/>
          </a:p>
        </p:txBody>
      </p:sp>
    </p:spTree>
    <p:extLst>
      <p:ext uri="{BB962C8B-B14F-4D97-AF65-F5344CB8AC3E}">
        <p14:creationId xmlns:p14="http://schemas.microsoft.com/office/powerpoint/2010/main" val="38644015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74" name="楕円 73">
            <a:extLst>
              <a:ext uri="{FF2B5EF4-FFF2-40B4-BE49-F238E27FC236}">
                <a16:creationId xmlns:a16="http://schemas.microsoft.com/office/drawing/2014/main" id="{261EBB4B-8FF9-431E-9CD2-78756752087B}"/>
              </a:ext>
            </a:extLst>
          </p:cNvPr>
          <p:cNvSpPr/>
          <p:nvPr/>
        </p:nvSpPr>
        <p:spPr>
          <a:xfrm>
            <a:off x="5858256" y="2102968"/>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楕円 75">
            <a:extLst>
              <a:ext uri="{FF2B5EF4-FFF2-40B4-BE49-F238E27FC236}">
                <a16:creationId xmlns:a16="http://schemas.microsoft.com/office/drawing/2014/main" id="{D5967426-4968-4530-8211-E4B5A088F85F}"/>
              </a:ext>
            </a:extLst>
          </p:cNvPr>
          <p:cNvSpPr/>
          <p:nvPr/>
        </p:nvSpPr>
        <p:spPr>
          <a:xfrm>
            <a:off x="5375967" y="41091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7" name="楕円 76">
            <a:extLst>
              <a:ext uri="{FF2B5EF4-FFF2-40B4-BE49-F238E27FC236}">
                <a16:creationId xmlns:a16="http://schemas.microsoft.com/office/drawing/2014/main" id="{3F6A3CDB-640A-427E-99F3-F1A26A1E3332}"/>
              </a:ext>
            </a:extLst>
          </p:cNvPr>
          <p:cNvSpPr/>
          <p:nvPr/>
        </p:nvSpPr>
        <p:spPr>
          <a:xfrm>
            <a:off x="6466672" y="2769218"/>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78" name="直線コネクタ 77">
            <a:extLst>
              <a:ext uri="{FF2B5EF4-FFF2-40B4-BE49-F238E27FC236}">
                <a16:creationId xmlns:a16="http://schemas.microsoft.com/office/drawing/2014/main" id="{18B283F7-F594-4341-97B8-E76FC8B5B12C}"/>
              </a:ext>
            </a:extLst>
          </p:cNvPr>
          <p:cNvCxnSpPr>
            <a:cxnSpLocks/>
            <a:stCxn id="117" idx="3"/>
            <a:endCxn id="90" idx="0"/>
          </p:cNvCxnSpPr>
          <p:nvPr/>
        </p:nvCxnSpPr>
        <p:spPr>
          <a:xfrm flipH="1">
            <a:off x="5051610" y="3161919"/>
            <a:ext cx="225881" cy="26423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14AF04E1-7994-463B-A1E5-548F1C0AB01E}"/>
              </a:ext>
            </a:extLst>
          </p:cNvPr>
          <p:cNvCxnSpPr>
            <a:cxnSpLocks/>
            <a:stCxn id="90" idx="5"/>
            <a:endCxn id="76" idx="0"/>
          </p:cNvCxnSpPr>
          <p:nvPr/>
        </p:nvCxnSpPr>
        <p:spPr>
          <a:xfrm>
            <a:off x="5219720" y="3832011"/>
            <a:ext cx="393991" cy="27717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F195B255-9D3D-48D1-AE5D-34072460C737}"/>
              </a:ext>
            </a:extLst>
          </p:cNvPr>
          <p:cNvCxnSpPr>
            <a:cxnSpLocks/>
            <a:stCxn id="74" idx="5"/>
            <a:endCxn id="77" idx="0"/>
          </p:cNvCxnSpPr>
          <p:nvPr/>
        </p:nvCxnSpPr>
        <p:spPr>
          <a:xfrm>
            <a:off x="6264110" y="2508822"/>
            <a:ext cx="440306" cy="2603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楕円 81">
            <a:extLst>
              <a:ext uri="{FF2B5EF4-FFF2-40B4-BE49-F238E27FC236}">
                <a16:creationId xmlns:a16="http://schemas.microsoft.com/office/drawing/2014/main" id="{65D606C6-2EA6-46EA-83A4-0EF9B75D8B7F}"/>
              </a:ext>
            </a:extLst>
          </p:cNvPr>
          <p:cNvSpPr/>
          <p:nvPr/>
        </p:nvSpPr>
        <p:spPr>
          <a:xfrm>
            <a:off x="5676852"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83" name="楕円 82">
            <a:extLst>
              <a:ext uri="{FF2B5EF4-FFF2-40B4-BE49-F238E27FC236}">
                <a16:creationId xmlns:a16="http://schemas.microsoft.com/office/drawing/2014/main" id="{DA179D88-406A-4896-B595-E8AD72729124}"/>
              </a:ext>
            </a:extLst>
          </p:cNvPr>
          <p:cNvSpPr/>
          <p:nvPr/>
        </p:nvSpPr>
        <p:spPr>
          <a:xfrm>
            <a:off x="5628655" y="3422060"/>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85" name="直線コネクタ 84">
            <a:extLst>
              <a:ext uri="{FF2B5EF4-FFF2-40B4-BE49-F238E27FC236}">
                <a16:creationId xmlns:a16="http://schemas.microsoft.com/office/drawing/2014/main" id="{0951BCD8-5182-43E8-A473-8A9A801FCD7E}"/>
              </a:ext>
            </a:extLst>
          </p:cNvPr>
          <p:cNvCxnSpPr>
            <a:cxnSpLocks/>
            <a:stCxn id="76" idx="5"/>
            <a:endCxn id="82" idx="0"/>
          </p:cNvCxnSpPr>
          <p:nvPr/>
        </p:nvCxnSpPr>
        <p:spPr>
          <a:xfrm>
            <a:off x="5781821" y="4515041"/>
            <a:ext cx="132775"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B8677778-DFF6-4A9B-8A62-3EB2F57C740A}"/>
              </a:ext>
            </a:extLst>
          </p:cNvPr>
          <p:cNvSpPr/>
          <p:nvPr/>
        </p:nvSpPr>
        <p:spPr>
          <a:xfrm>
            <a:off x="6218528" y="34446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7" name="楕円 86">
            <a:extLst>
              <a:ext uri="{FF2B5EF4-FFF2-40B4-BE49-F238E27FC236}">
                <a16:creationId xmlns:a16="http://schemas.microsoft.com/office/drawing/2014/main" id="{8DA13C77-45F8-43B4-87F6-BCA901D9B840}"/>
              </a:ext>
            </a:extLst>
          </p:cNvPr>
          <p:cNvSpPr/>
          <p:nvPr/>
        </p:nvSpPr>
        <p:spPr>
          <a:xfrm>
            <a:off x="6757516" y="34517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8" name="直線コネクタ 87">
            <a:extLst>
              <a:ext uri="{FF2B5EF4-FFF2-40B4-BE49-F238E27FC236}">
                <a16:creationId xmlns:a16="http://schemas.microsoft.com/office/drawing/2014/main" id="{6F59599E-2FBA-43EE-AD6C-4079A4287B9F}"/>
              </a:ext>
            </a:extLst>
          </p:cNvPr>
          <p:cNvCxnSpPr>
            <a:cxnSpLocks/>
            <a:stCxn id="77" idx="3"/>
            <a:endCxn id="86" idx="0"/>
          </p:cNvCxnSpPr>
          <p:nvPr/>
        </p:nvCxnSpPr>
        <p:spPr>
          <a:xfrm flipH="1">
            <a:off x="6456272" y="3175072"/>
            <a:ext cx="80034"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EF9EA9F-9D44-497F-865B-65420B5E72B7}"/>
              </a:ext>
            </a:extLst>
          </p:cNvPr>
          <p:cNvCxnSpPr>
            <a:cxnSpLocks/>
            <a:stCxn id="77" idx="5"/>
            <a:endCxn id="87" idx="0"/>
          </p:cNvCxnSpPr>
          <p:nvPr/>
        </p:nvCxnSpPr>
        <p:spPr>
          <a:xfrm>
            <a:off x="6872526" y="3175072"/>
            <a:ext cx="122734"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楕円 89">
            <a:extLst>
              <a:ext uri="{FF2B5EF4-FFF2-40B4-BE49-F238E27FC236}">
                <a16:creationId xmlns:a16="http://schemas.microsoft.com/office/drawing/2014/main" id="{4BBFCE01-2084-4728-B4F2-405B097103FC}"/>
              </a:ext>
            </a:extLst>
          </p:cNvPr>
          <p:cNvSpPr/>
          <p:nvPr/>
        </p:nvSpPr>
        <p:spPr>
          <a:xfrm>
            <a:off x="4813866" y="342615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楕円 90">
            <a:extLst>
              <a:ext uri="{FF2B5EF4-FFF2-40B4-BE49-F238E27FC236}">
                <a16:creationId xmlns:a16="http://schemas.microsoft.com/office/drawing/2014/main" id="{B1467646-A6E1-4CA5-9E68-09B5D50AAFB0}"/>
              </a:ext>
            </a:extLst>
          </p:cNvPr>
          <p:cNvSpPr/>
          <p:nvPr/>
        </p:nvSpPr>
        <p:spPr>
          <a:xfrm>
            <a:off x="4280796" y="410803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92" name="楕円 91">
            <a:extLst>
              <a:ext uri="{FF2B5EF4-FFF2-40B4-BE49-F238E27FC236}">
                <a16:creationId xmlns:a16="http://schemas.microsoft.com/office/drawing/2014/main" id="{A05BB0B9-493E-4519-8289-1F3EFA7C3C09}"/>
              </a:ext>
            </a:extLst>
          </p:cNvPr>
          <p:cNvSpPr/>
          <p:nvPr/>
        </p:nvSpPr>
        <p:spPr>
          <a:xfrm>
            <a:off x="5112560"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93" name="直線コネクタ 92">
            <a:extLst>
              <a:ext uri="{FF2B5EF4-FFF2-40B4-BE49-F238E27FC236}">
                <a16:creationId xmlns:a16="http://schemas.microsoft.com/office/drawing/2014/main" id="{F069CC6B-E8E1-41E4-942F-F5E1DC984338}"/>
              </a:ext>
            </a:extLst>
          </p:cNvPr>
          <p:cNvCxnSpPr>
            <a:cxnSpLocks/>
            <a:stCxn id="90" idx="3"/>
            <a:endCxn id="91" idx="0"/>
          </p:cNvCxnSpPr>
          <p:nvPr/>
        </p:nvCxnSpPr>
        <p:spPr>
          <a:xfrm flipH="1">
            <a:off x="4518540" y="383201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8526AE45-4FA6-4CB0-A0CD-89BD90DDCA8F}"/>
              </a:ext>
            </a:extLst>
          </p:cNvPr>
          <p:cNvCxnSpPr>
            <a:cxnSpLocks/>
            <a:stCxn id="76" idx="3"/>
            <a:endCxn id="92" idx="0"/>
          </p:cNvCxnSpPr>
          <p:nvPr/>
        </p:nvCxnSpPr>
        <p:spPr>
          <a:xfrm flipH="1">
            <a:off x="5350304" y="4515041"/>
            <a:ext cx="95297"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楕円 94">
            <a:extLst>
              <a:ext uri="{FF2B5EF4-FFF2-40B4-BE49-F238E27FC236}">
                <a16:creationId xmlns:a16="http://schemas.microsoft.com/office/drawing/2014/main" id="{555A3B0F-18A6-43AE-979C-F7AB521D1E8C}"/>
              </a:ext>
            </a:extLst>
          </p:cNvPr>
          <p:cNvSpPr/>
          <p:nvPr/>
        </p:nvSpPr>
        <p:spPr>
          <a:xfrm>
            <a:off x="3978686" y="47822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96" name="楕円 95">
            <a:extLst>
              <a:ext uri="{FF2B5EF4-FFF2-40B4-BE49-F238E27FC236}">
                <a16:creationId xmlns:a16="http://schemas.microsoft.com/office/drawing/2014/main" id="{95497EAB-C065-44F8-8DD4-96783984AD30}"/>
              </a:ext>
            </a:extLst>
          </p:cNvPr>
          <p:cNvSpPr/>
          <p:nvPr/>
        </p:nvSpPr>
        <p:spPr>
          <a:xfrm>
            <a:off x="4548322" y="47832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7" name="直線コネクタ 96">
            <a:extLst>
              <a:ext uri="{FF2B5EF4-FFF2-40B4-BE49-F238E27FC236}">
                <a16:creationId xmlns:a16="http://schemas.microsoft.com/office/drawing/2014/main" id="{8D38BE71-8CA9-45D7-AB86-072A3081931C}"/>
              </a:ext>
            </a:extLst>
          </p:cNvPr>
          <p:cNvCxnSpPr>
            <a:cxnSpLocks/>
            <a:stCxn id="91" idx="3"/>
            <a:endCxn id="95" idx="0"/>
          </p:cNvCxnSpPr>
          <p:nvPr/>
        </p:nvCxnSpPr>
        <p:spPr>
          <a:xfrm flipH="1">
            <a:off x="4216430" y="451388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9711A8AD-3E50-4736-8337-BD71870E970B}"/>
              </a:ext>
            </a:extLst>
          </p:cNvPr>
          <p:cNvCxnSpPr>
            <a:cxnSpLocks/>
            <a:stCxn id="91" idx="5"/>
            <a:endCxn id="96" idx="0"/>
          </p:cNvCxnSpPr>
          <p:nvPr/>
        </p:nvCxnSpPr>
        <p:spPr>
          <a:xfrm>
            <a:off x="4686650" y="451388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楕円 98">
            <a:extLst>
              <a:ext uri="{FF2B5EF4-FFF2-40B4-BE49-F238E27FC236}">
                <a16:creationId xmlns:a16="http://schemas.microsoft.com/office/drawing/2014/main" id="{8C653287-7167-470A-9ED7-2CCD1E29A3D7}"/>
              </a:ext>
            </a:extLst>
          </p:cNvPr>
          <p:cNvSpPr/>
          <p:nvPr/>
        </p:nvSpPr>
        <p:spPr>
          <a:xfrm>
            <a:off x="4851147" y="545773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00" name="楕円 99">
            <a:extLst>
              <a:ext uri="{FF2B5EF4-FFF2-40B4-BE49-F238E27FC236}">
                <a16:creationId xmlns:a16="http://schemas.microsoft.com/office/drawing/2014/main" id="{235249C2-D0B0-41BF-972B-F3C797CE3128}"/>
              </a:ext>
            </a:extLst>
          </p:cNvPr>
          <p:cNvSpPr/>
          <p:nvPr/>
        </p:nvSpPr>
        <p:spPr>
          <a:xfrm>
            <a:off x="5390135" y="546483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1" name="直線コネクタ 100">
            <a:extLst>
              <a:ext uri="{FF2B5EF4-FFF2-40B4-BE49-F238E27FC236}">
                <a16:creationId xmlns:a16="http://schemas.microsoft.com/office/drawing/2014/main" id="{FE7B5371-323D-4C44-94CA-F4E275A9BA3F}"/>
              </a:ext>
            </a:extLst>
          </p:cNvPr>
          <p:cNvCxnSpPr>
            <a:cxnSpLocks/>
            <a:stCxn id="92" idx="3"/>
            <a:endCxn id="99" idx="0"/>
          </p:cNvCxnSpPr>
          <p:nvPr/>
        </p:nvCxnSpPr>
        <p:spPr>
          <a:xfrm flipH="1">
            <a:off x="5088891" y="5188127"/>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3EF9FB6D-69FD-4B2B-9871-00DFEC9CC464}"/>
              </a:ext>
            </a:extLst>
          </p:cNvPr>
          <p:cNvCxnSpPr>
            <a:cxnSpLocks/>
            <a:stCxn id="92" idx="5"/>
            <a:endCxn id="100" idx="0"/>
          </p:cNvCxnSpPr>
          <p:nvPr/>
        </p:nvCxnSpPr>
        <p:spPr>
          <a:xfrm>
            <a:off x="5518414" y="5188127"/>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楕円 116">
            <a:extLst>
              <a:ext uri="{FF2B5EF4-FFF2-40B4-BE49-F238E27FC236}">
                <a16:creationId xmlns:a16="http://schemas.microsoft.com/office/drawing/2014/main" id="{7FF71E7D-5259-4C9A-AB37-D8455F85CF91}"/>
              </a:ext>
            </a:extLst>
          </p:cNvPr>
          <p:cNvSpPr/>
          <p:nvPr/>
        </p:nvSpPr>
        <p:spPr>
          <a:xfrm>
            <a:off x="5207857" y="2756065"/>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19" name="直線コネクタ 118">
            <a:extLst>
              <a:ext uri="{FF2B5EF4-FFF2-40B4-BE49-F238E27FC236}">
                <a16:creationId xmlns:a16="http://schemas.microsoft.com/office/drawing/2014/main" id="{64B8A438-11BD-4F75-9783-0A55950D2B2D}"/>
              </a:ext>
            </a:extLst>
          </p:cNvPr>
          <p:cNvCxnSpPr>
            <a:cxnSpLocks/>
            <a:stCxn id="117" idx="5"/>
            <a:endCxn id="83" idx="0"/>
          </p:cNvCxnSpPr>
          <p:nvPr/>
        </p:nvCxnSpPr>
        <p:spPr>
          <a:xfrm>
            <a:off x="5613711" y="3161919"/>
            <a:ext cx="252688" cy="2601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0277AF7-DFD2-477C-B218-DA903D8B5A1B}"/>
              </a:ext>
            </a:extLst>
          </p:cNvPr>
          <p:cNvCxnSpPr>
            <a:cxnSpLocks/>
            <a:stCxn id="117" idx="0"/>
            <a:endCxn id="74" idx="3"/>
          </p:cNvCxnSpPr>
          <p:nvPr/>
        </p:nvCxnSpPr>
        <p:spPr>
          <a:xfrm flipV="1">
            <a:off x="5445601" y="2508822"/>
            <a:ext cx="482289" cy="24724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4067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29" name="楕円 128">
            <a:extLst>
              <a:ext uri="{FF2B5EF4-FFF2-40B4-BE49-F238E27FC236}">
                <a16:creationId xmlns:a16="http://schemas.microsoft.com/office/drawing/2014/main" id="{5FB8EDB9-C4C6-466B-B3DF-EC17172B8848}"/>
              </a:ext>
            </a:extLst>
          </p:cNvPr>
          <p:cNvSpPr/>
          <p:nvPr/>
        </p:nvSpPr>
        <p:spPr>
          <a:xfrm>
            <a:off x="5730241"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楕円 129">
            <a:extLst>
              <a:ext uri="{FF2B5EF4-FFF2-40B4-BE49-F238E27FC236}">
                <a16:creationId xmlns:a16="http://schemas.microsoft.com/office/drawing/2014/main" id="{234DD5B6-FA83-46B4-9481-916650DA6090}"/>
              </a:ext>
            </a:extLst>
          </p:cNvPr>
          <p:cNvSpPr/>
          <p:nvPr/>
        </p:nvSpPr>
        <p:spPr>
          <a:xfrm>
            <a:off x="6825309" y="3080717"/>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楕円 130">
            <a:extLst>
              <a:ext uri="{FF2B5EF4-FFF2-40B4-BE49-F238E27FC236}">
                <a16:creationId xmlns:a16="http://schemas.microsoft.com/office/drawing/2014/main" id="{40F1C0BC-8131-4636-83C1-7F8B5953D237}"/>
              </a:ext>
            </a:extLst>
          </p:cNvPr>
          <p:cNvSpPr/>
          <p:nvPr/>
        </p:nvSpPr>
        <p:spPr>
          <a:xfrm>
            <a:off x="629223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2" name="楕円 131">
            <a:extLst>
              <a:ext uri="{FF2B5EF4-FFF2-40B4-BE49-F238E27FC236}">
                <a16:creationId xmlns:a16="http://schemas.microsoft.com/office/drawing/2014/main" id="{A9C2D340-F991-4B6D-BCFA-D602B0E8222E}"/>
              </a:ext>
            </a:extLst>
          </p:cNvPr>
          <p:cNvSpPr/>
          <p:nvPr/>
        </p:nvSpPr>
        <p:spPr>
          <a:xfrm>
            <a:off x="7355111" y="376137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33" name="直線コネクタ 132">
            <a:extLst>
              <a:ext uri="{FF2B5EF4-FFF2-40B4-BE49-F238E27FC236}">
                <a16:creationId xmlns:a16="http://schemas.microsoft.com/office/drawing/2014/main" id="{45C706AD-0D1E-4ABD-A9F4-87EA77C9EF25}"/>
              </a:ext>
            </a:extLst>
          </p:cNvPr>
          <p:cNvCxnSpPr>
            <a:cxnSpLocks/>
            <a:stCxn id="129" idx="3"/>
            <a:endCxn id="145" idx="0"/>
          </p:cNvCxnSpPr>
          <p:nvPr/>
        </p:nvCxnSpPr>
        <p:spPr>
          <a:xfrm flipH="1">
            <a:off x="4902668"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FA43B84F-F6D8-44E7-9592-0691E3589A9D}"/>
              </a:ext>
            </a:extLst>
          </p:cNvPr>
          <p:cNvCxnSpPr>
            <a:cxnSpLocks/>
            <a:stCxn id="129" idx="5"/>
            <a:endCxn id="130" idx="0"/>
          </p:cNvCxnSpPr>
          <p:nvPr/>
        </p:nvCxnSpPr>
        <p:spPr>
          <a:xfrm>
            <a:off x="6136095" y="263780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a:extLst>
              <a:ext uri="{FF2B5EF4-FFF2-40B4-BE49-F238E27FC236}">
                <a16:creationId xmlns:a16="http://schemas.microsoft.com/office/drawing/2014/main" id="{32DC105D-420A-4C5B-BE08-20F5521D315F}"/>
              </a:ext>
            </a:extLst>
          </p:cNvPr>
          <p:cNvCxnSpPr>
            <a:cxnSpLocks/>
            <a:stCxn id="130" idx="3"/>
            <a:endCxn id="131" idx="0"/>
          </p:cNvCxnSpPr>
          <p:nvPr/>
        </p:nvCxnSpPr>
        <p:spPr>
          <a:xfrm flipH="1">
            <a:off x="652998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線コネクタ 135">
            <a:extLst>
              <a:ext uri="{FF2B5EF4-FFF2-40B4-BE49-F238E27FC236}">
                <a16:creationId xmlns:a16="http://schemas.microsoft.com/office/drawing/2014/main" id="{6F0E490D-CA24-4FBD-8714-999910AA08CA}"/>
              </a:ext>
            </a:extLst>
          </p:cNvPr>
          <p:cNvCxnSpPr>
            <a:cxnSpLocks/>
            <a:stCxn id="130" idx="5"/>
            <a:endCxn id="132" idx="0"/>
          </p:cNvCxnSpPr>
          <p:nvPr/>
        </p:nvCxnSpPr>
        <p:spPr>
          <a:xfrm>
            <a:off x="723116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楕円 136">
            <a:extLst>
              <a:ext uri="{FF2B5EF4-FFF2-40B4-BE49-F238E27FC236}">
                <a16:creationId xmlns:a16="http://schemas.microsoft.com/office/drawing/2014/main" id="{DA6ACAD9-71DB-44C2-B8E4-1B5EF55868D1}"/>
              </a:ext>
            </a:extLst>
          </p:cNvPr>
          <p:cNvSpPr/>
          <p:nvPr/>
        </p:nvSpPr>
        <p:spPr>
          <a:xfrm>
            <a:off x="5990129"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38" name="楕円 137">
            <a:extLst>
              <a:ext uri="{FF2B5EF4-FFF2-40B4-BE49-F238E27FC236}">
                <a16:creationId xmlns:a16="http://schemas.microsoft.com/office/drawing/2014/main" id="{13579746-D606-4A8A-B3E1-038FE3BE2734}"/>
              </a:ext>
            </a:extLst>
          </p:cNvPr>
          <p:cNvSpPr/>
          <p:nvPr/>
        </p:nvSpPr>
        <p:spPr>
          <a:xfrm>
            <a:off x="6559765" y="443782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139" name="直線コネクタ 138">
            <a:extLst>
              <a:ext uri="{FF2B5EF4-FFF2-40B4-BE49-F238E27FC236}">
                <a16:creationId xmlns:a16="http://schemas.microsoft.com/office/drawing/2014/main" id="{9D84E9C9-AB87-40E1-9CEE-0FB43C41EF23}"/>
              </a:ext>
            </a:extLst>
          </p:cNvPr>
          <p:cNvCxnSpPr>
            <a:cxnSpLocks/>
            <a:stCxn id="131" idx="3"/>
            <a:endCxn id="137" idx="0"/>
          </p:cNvCxnSpPr>
          <p:nvPr/>
        </p:nvCxnSpPr>
        <p:spPr>
          <a:xfrm flipH="1">
            <a:off x="6227873"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線コネクタ 139">
            <a:extLst>
              <a:ext uri="{FF2B5EF4-FFF2-40B4-BE49-F238E27FC236}">
                <a16:creationId xmlns:a16="http://schemas.microsoft.com/office/drawing/2014/main" id="{D0CDBA9C-A413-48B0-91E8-A71F294A71F3}"/>
              </a:ext>
            </a:extLst>
          </p:cNvPr>
          <p:cNvCxnSpPr>
            <a:cxnSpLocks/>
            <a:stCxn id="131" idx="5"/>
            <a:endCxn id="138" idx="0"/>
          </p:cNvCxnSpPr>
          <p:nvPr/>
        </p:nvCxnSpPr>
        <p:spPr>
          <a:xfrm>
            <a:off x="669809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楕円 140">
            <a:extLst>
              <a:ext uri="{FF2B5EF4-FFF2-40B4-BE49-F238E27FC236}">
                <a16:creationId xmlns:a16="http://schemas.microsoft.com/office/drawing/2014/main" id="{76998206-5E43-4838-B484-D235F5FCC026}"/>
              </a:ext>
            </a:extLst>
          </p:cNvPr>
          <p:cNvSpPr/>
          <p:nvPr/>
        </p:nvSpPr>
        <p:spPr>
          <a:xfrm>
            <a:off x="709369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2" name="楕円 141">
            <a:extLst>
              <a:ext uri="{FF2B5EF4-FFF2-40B4-BE49-F238E27FC236}">
                <a16:creationId xmlns:a16="http://schemas.microsoft.com/office/drawing/2014/main" id="{0209CE15-C7BC-475D-8F82-313755767CF8}"/>
              </a:ext>
            </a:extLst>
          </p:cNvPr>
          <p:cNvSpPr/>
          <p:nvPr/>
        </p:nvSpPr>
        <p:spPr>
          <a:xfrm>
            <a:off x="7632686"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3" name="直線コネクタ 142">
            <a:extLst>
              <a:ext uri="{FF2B5EF4-FFF2-40B4-BE49-F238E27FC236}">
                <a16:creationId xmlns:a16="http://schemas.microsoft.com/office/drawing/2014/main" id="{9022F61B-10A7-4CE6-BD99-D4909BFE6696}"/>
              </a:ext>
            </a:extLst>
          </p:cNvPr>
          <p:cNvCxnSpPr>
            <a:cxnSpLocks/>
            <a:stCxn id="132" idx="3"/>
            <a:endCxn id="141" idx="0"/>
          </p:cNvCxnSpPr>
          <p:nvPr/>
        </p:nvCxnSpPr>
        <p:spPr>
          <a:xfrm flipH="1">
            <a:off x="733144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線コネクタ 143">
            <a:extLst>
              <a:ext uri="{FF2B5EF4-FFF2-40B4-BE49-F238E27FC236}">
                <a16:creationId xmlns:a16="http://schemas.microsoft.com/office/drawing/2014/main" id="{F068AB71-8B76-4D2F-965A-F5248B26FAC5}"/>
              </a:ext>
            </a:extLst>
          </p:cNvPr>
          <p:cNvCxnSpPr>
            <a:cxnSpLocks/>
            <a:stCxn id="132" idx="5"/>
            <a:endCxn id="142" idx="0"/>
          </p:cNvCxnSpPr>
          <p:nvPr/>
        </p:nvCxnSpPr>
        <p:spPr>
          <a:xfrm>
            <a:off x="776096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5" name="楕円 144">
            <a:extLst>
              <a:ext uri="{FF2B5EF4-FFF2-40B4-BE49-F238E27FC236}">
                <a16:creationId xmlns:a16="http://schemas.microsoft.com/office/drawing/2014/main" id="{2B00EAEF-B729-4A33-8A7A-963175078813}"/>
              </a:ext>
            </a:extLst>
          </p:cNvPr>
          <p:cNvSpPr/>
          <p:nvPr/>
        </p:nvSpPr>
        <p:spPr>
          <a:xfrm>
            <a:off x="4664924"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8D541FBE-9D6D-4CEC-8877-1C096519F3AA}"/>
              </a:ext>
            </a:extLst>
          </p:cNvPr>
          <p:cNvSpPr/>
          <p:nvPr/>
        </p:nvSpPr>
        <p:spPr>
          <a:xfrm>
            <a:off x="4131854" y="3762591"/>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7" name="楕円 146">
            <a:extLst>
              <a:ext uri="{FF2B5EF4-FFF2-40B4-BE49-F238E27FC236}">
                <a16:creationId xmlns:a16="http://schemas.microsoft.com/office/drawing/2014/main" id="{F22B93B0-4A40-46CF-A079-8C31D744878E}"/>
              </a:ext>
            </a:extLst>
          </p:cNvPr>
          <p:cNvSpPr/>
          <p:nvPr/>
        </p:nvSpPr>
        <p:spPr>
          <a:xfrm>
            <a:off x="5194726" y="3761372"/>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8" name="直線コネクタ 147">
            <a:extLst>
              <a:ext uri="{FF2B5EF4-FFF2-40B4-BE49-F238E27FC236}">
                <a16:creationId xmlns:a16="http://schemas.microsoft.com/office/drawing/2014/main" id="{B7D5BC38-8E4D-4644-B82E-7E71A4FA8DF4}"/>
              </a:ext>
            </a:extLst>
          </p:cNvPr>
          <p:cNvCxnSpPr>
            <a:cxnSpLocks/>
            <a:stCxn id="145" idx="3"/>
            <a:endCxn id="146" idx="0"/>
          </p:cNvCxnSpPr>
          <p:nvPr/>
        </p:nvCxnSpPr>
        <p:spPr>
          <a:xfrm flipH="1">
            <a:off x="4369598"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線コネクタ 148">
            <a:extLst>
              <a:ext uri="{FF2B5EF4-FFF2-40B4-BE49-F238E27FC236}">
                <a16:creationId xmlns:a16="http://schemas.microsoft.com/office/drawing/2014/main" id="{5F402780-7560-4FEE-8493-609F5C3B1D56}"/>
              </a:ext>
            </a:extLst>
          </p:cNvPr>
          <p:cNvCxnSpPr>
            <a:cxnSpLocks/>
            <a:stCxn id="145" idx="5"/>
            <a:endCxn id="147" idx="0"/>
          </p:cNvCxnSpPr>
          <p:nvPr/>
        </p:nvCxnSpPr>
        <p:spPr>
          <a:xfrm>
            <a:off x="5070778"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楕円 149">
            <a:extLst>
              <a:ext uri="{FF2B5EF4-FFF2-40B4-BE49-F238E27FC236}">
                <a16:creationId xmlns:a16="http://schemas.microsoft.com/office/drawing/2014/main" id="{98BF1038-F80C-4A44-903B-972A341C63F4}"/>
              </a:ext>
            </a:extLst>
          </p:cNvPr>
          <p:cNvSpPr/>
          <p:nvPr/>
        </p:nvSpPr>
        <p:spPr>
          <a:xfrm>
            <a:off x="3829744"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1" name="楕円 150">
            <a:extLst>
              <a:ext uri="{FF2B5EF4-FFF2-40B4-BE49-F238E27FC236}">
                <a16:creationId xmlns:a16="http://schemas.microsoft.com/office/drawing/2014/main" id="{87EA32C6-5A15-41DD-A200-6D9982493EF5}"/>
              </a:ext>
            </a:extLst>
          </p:cNvPr>
          <p:cNvSpPr/>
          <p:nvPr/>
        </p:nvSpPr>
        <p:spPr>
          <a:xfrm>
            <a:off x="4399380" y="443782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2" name="直線コネクタ 151">
            <a:extLst>
              <a:ext uri="{FF2B5EF4-FFF2-40B4-BE49-F238E27FC236}">
                <a16:creationId xmlns:a16="http://schemas.microsoft.com/office/drawing/2014/main" id="{08B40B55-A1B3-4DE0-A950-1F9A30649C89}"/>
              </a:ext>
            </a:extLst>
          </p:cNvPr>
          <p:cNvCxnSpPr>
            <a:cxnSpLocks/>
            <a:stCxn id="146" idx="3"/>
            <a:endCxn id="150" idx="0"/>
          </p:cNvCxnSpPr>
          <p:nvPr/>
        </p:nvCxnSpPr>
        <p:spPr>
          <a:xfrm flipH="1">
            <a:off x="4067488"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線コネクタ 152">
            <a:extLst>
              <a:ext uri="{FF2B5EF4-FFF2-40B4-BE49-F238E27FC236}">
                <a16:creationId xmlns:a16="http://schemas.microsoft.com/office/drawing/2014/main" id="{F420BD0A-BDF5-4BA0-A5FC-D17E015FD735}"/>
              </a:ext>
            </a:extLst>
          </p:cNvPr>
          <p:cNvCxnSpPr>
            <a:cxnSpLocks/>
            <a:stCxn id="146" idx="5"/>
            <a:endCxn id="151" idx="0"/>
          </p:cNvCxnSpPr>
          <p:nvPr/>
        </p:nvCxnSpPr>
        <p:spPr>
          <a:xfrm>
            <a:off x="4537708"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楕円 153">
            <a:extLst>
              <a:ext uri="{FF2B5EF4-FFF2-40B4-BE49-F238E27FC236}">
                <a16:creationId xmlns:a16="http://schemas.microsoft.com/office/drawing/2014/main" id="{FB3A7AAA-F9B0-4389-95B6-CC85043CDC66}"/>
              </a:ext>
            </a:extLst>
          </p:cNvPr>
          <p:cNvSpPr/>
          <p:nvPr/>
        </p:nvSpPr>
        <p:spPr>
          <a:xfrm>
            <a:off x="4933313"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5" name="楕円 154">
            <a:extLst>
              <a:ext uri="{FF2B5EF4-FFF2-40B4-BE49-F238E27FC236}">
                <a16:creationId xmlns:a16="http://schemas.microsoft.com/office/drawing/2014/main" id="{26E62BB6-2FBA-451F-91DA-97EFF2048230}"/>
              </a:ext>
            </a:extLst>
          </p:cNvPr>
          <p:cNvSpPr/>
          <p:nvPr/>
        </p:nvSpPr>
        <p:spPr>
          <a:xfrm>
            <a:off x="5472301"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6" name="直線コネクタ 155">
            <a:extLst>
              <a:ext uri="{FF2B5EF4-FFF2-40B4-BE49-F238E27FC236}">
                <a16:creationId xmlns:a16="http://schemas.microsoft.com/office/drawing/2014/main" id="{01F6E907-7535-427D-9EFB-BBB7FD673FF3}"/>
              </a:ext>
            </a:extLst>
          </p:cNvPr>
          <p:cNvCxnSpPr>
            <a:cxnSpLocks/>
            <a:stCxn id="147" idx="3"/>
            <a:endCxn id="154" idx="0"/>
          </p:cNvCxnSpPr>
          <p:nvPr/>
        </p:nvCxnSpPr>
        <p:spPr>
          <a:xfrm flipH="1">
            <a:off x="5171057"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AE1C0F5A-1385-4270-91AD-9FEE3546B24B}"/>
              </a:ext>
            </a:extLst>
          </p:cNvPr>
          <p:cNvCxnSpPr>
            <a:cxnSpLocks/>
            <a:stCxn id="147" idx="5"/>
            <a:endCxn id="155" idx="0"/>
          </p:cNvCxnSpPr>
          <p:nvPr/>
        </p:nvCxnSpPr>
        <p:spPr>
          <a:xfrm>
            <a:off x="5600580"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0896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58" name="楕円 157">
            <a:extLst>
              <a:ext uri="{FF2B5EF4-FFF2-40B4-BE49-F238E27FC236}">
                <a16:creationId xmlns:a16="http://schemas.microsoft.com/office/drawing/2014/main" id="{7396B2A8-C3AE-4063-873F-F6464D079EE0}"/>
              </a:ext>
            </a:extLst>
          </p:cNvPr>
          <p:cNvSpPr/>
          <p:nvPr/>
        </p:nvSpPr>
        <p:spPr>
          <a:xfrm>
            <a:off x="5736336"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2" name="直線コネクタ 161">
            <a:extLst>
              <a:ext uri="{FF2B5EF4-FFF2-40B4-BE49-F238E27FC236}">
                <a16:creationId xmlns:a16="http://schemas.microsoft.com/office/drawing/2014/main" id="{0D59B8E3-1788-4CC5-8D6A-5BCAA67F8FF7}"/>
              </a:ext>
            </a:extLst>
          </p:cNvPr>
          <p:cNvCxnSpPr>
            <a:cxnSpLocks/>
            <a:stCxn id="158" idx="3"/>
            <a:endCxn id="174" idx="0"/>
          </p:cNvCxnSpPr>
          <p:nvPr/>
        </p:nvCxnSpPr>
        <p:spPr>
          <a:xfrm flipH="1">
            <a:off x="4908763"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5354DC7E-6E16-4D17-9BEC-ADDEDDF9325F}"/>
              </a:ext>
            </a:extLst>
          </p:cNvPr>
          <p:cNvCxnSpPr>
            <a:cxnSpLocks/>
            <a:stCxn id="158" idx="5"/>
            <a:endCxn id="190" idx="0"/>
          </p:cNvCxnSpPr>
          <p:nvPr/>
        </p:nvCxnSpPr>
        <p:spPr>
          <a:xfrm>
            <a:off x="6142190" y="2637806"/>
            <a:ext cx="896368" cy="4510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7" name="楕円 166">
            <a:extLst>
              <a:ext uri="{FF2B5EF4-FFF2-40B4-BE49-F238E27FC236}">
                <a16:creationId xmlns:a16="http://schemas.microsoft.com/office/drawing/2014/main" id="{3CA1A2B7-FD03-424B-9989-3C6DE3C09C26}"/>
              </a:ext>
            </a:extLst>
          </p:cNvPr>
          <p:cNvSpPr/>
          <p:nvPr/>
        </p:nvSpPr>
        <p:spPr>
          <a:xfrm>
            <a:off x="3833330"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174" name="楕円 173">
            <a:extLst>
              <a:ext uri="{FF2B5EF4-FFF2-40B4-BE49-F238E27FC236}">
                <a16:creationId xmlns:a16="http://schemas.microsoft.com/office/drawing/2014/main" id="{B27D468E-51C4-4A78-A52E-A3882D753328}"/>
              </a:ext>
            </a:extLst>
          </p:cNvPr>
          <p:cNvSpPr/>
          <p:nvPr/>
        </p:nvSpPr>
        <p:spPr>
          <a:xfrm>
            <a:off x="4671019"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20C576C9-17A1-42F1-9D46-A9873730FB1C}"/>
              </a:ext>
            </a:extLst>
          </p:cNvPr>
          <p:cNvSpPr/>
          <p:nvPr/>
        </p:nvSpPr>
        <p:spPr>
          <a:xfrm>
            <a:off x="413794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6" name="楕円 175">
            <a:extLst>
              <a:ext uri="{FF2B5EF4-FFF2-40B4-BE49-F238E27FC236}">
                <a16:creationId xmlns:a16="http://schemas.microsoft.com/office/drawing/2014/main" id="{8EE91FE0-4F03-4672-868C-B72E75714851}"/>
              </a:ext>
            </a:extLst>
          </p:cNvPr>
          <p:cNvSpPr/>
          <p:nvPr/>
        </p:nvSpPr>
        <p:spPr>
          <a:xfrm>
            <a:off x="5200821" y="3761372"/>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77" name="直線コネクタ 176">
            <a:extLst>
              <a:ext uri="{FF2B5EF4-FFF2-40B4-BE49-F238E27FC236}">
                <a16:creationId xmlns:a16="http://schemas.microsoft.com/office/drawing/2014/main" id="{32E7D0FB-DF5F-4A9E-AA40-26F95296F3A2}"/>
              </a:ext>
            </a:extLst>
          </p:cNvPr>
          <p:cNvCxnSpPr>
            <a:cxnSpLocks/>
            <a:stCxn id="174" idx="3"/>
            <a:endCxn id="175" idx="0"/>
          </p:cNvCxnSpPr>
          <p:nvPr/>
        </p:nvCxnSpPr>
        <p:spPr>
          <a:xfrm flipH="1">
            <a:off x="437569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138D96CF-BB2B-4D90-B5D6-2C0C1953DB82}"/>
              </a:ext>
            </a:extLst>
          </p:cNvPr>
          <p:cNvCxnSpPr>
            <a:cxnSpLocks/>
            <a:stCxn id="174" idx="5"/>
            <a:endCxn id="176" idx="0"/>
          </p:cNvCxnSpPr>
          <p:nvPr/>
        </p:nvCxnSpPr>
        <p:spPr>
          <a:xfrm>
            <a:off x="507687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楕円 179">
            <a:extLst>
              <a:ext uri="{FF2B5EF4-FFF2-40B4-BE49-F238E27FC236}">
                <a16:creationId xmlns:a16="http://schemas.microsoft.com/office/drawing/2014/main" id="{986CD8BF-FEC6-4B65-817D-312B6C7A575D}"/>
              </a:ext>
            </a:extLst>
          </p:cNvPr>
          <p:cNvSpPr/>
          <p:nvPr/>
        </p:nvSpPr>
        <p:spPr>
          <a:xfrm>
            <a:off x="4405475" y="44378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2" name="直線コネクタ 181">
            <a:extLst>
              <a:ext uri="{FF2B5EF4-FFF2-40B4-BE49-F238E27FC236}">
                <a16:creationId xmlns:a16="http://schemas.microsoft.com/office/drawing/2014/main" id="{C56340C6-AC27-405A-8DDB-8FA72A3BD97F}"/>
              </a:ext>
            </a:extLst>
          </p:cNvPr>
          <p:cNvCxnSpPr>
            <a:cxnSpLocks/>
            <a:stCxn id="175" idx="5"/>
            <a:endCxn id="180" idx="0"/>
          </p:cNvCxnSpPr>
          <p:nvPr/>
        </p:nvCxnSpPr>
        <p:spPr>
          <a:xfrm>
            <a:off x="454380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楕円 182">
            <a:extLst>
              <a:ext uri="{FF2B5EF4-FFF2-40B4-BE49-F238E27FC236}">
                <a16:creationId xmlns:a16="http://schemas.microsoft.com/office/drawing/2014/main" id="{D311C8B8-E174-4FCF-A776-CD870D6E1D66}"/>
              </a:ext>
            </a:extLst>
          </p:cNvPr>
          <p:cNvSpPr/>
          <p:nvPr/>
        </p:nvSpPr>
        <p:spPr>
          <a:xfrm>
            <a:off x="493940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84" name="楕円 183">
            <a:extLst>
              <a:ext uri="{FF2B5EF4-FFF2-40B4-BE49-F238E27FC236}">
                <a16:creationId xmlns:a16="http://schemas.microsoft.com/office/drawing/2014/main" id="{424D20D1-2413-4632-94DE-ABAE8A52E344}"/>
              </a:ext>
            </a:extLst>
          </p:cNvPr>
          <p:cNvSpPr/>
          <p:nvPr/>
        </p:nvSpPr>
        <p:spPr>
          <a:xfrm>
            <a:off x="5478396" y="4443929"/>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5" name="直線コネクタ 184">
            <a:extLst>
              <a:ext uri="{FF2B5EF4-FFF2-40B4-BE49-F238E27FC236}">
                <a16:creationId xmlns:a16="http://schemas.microsoft.com/office/drawing/2014/main" id="{72E6B57A-312E-476B-9878-22F9ED477127}"/>
              </a:ext>
            </a:extLst>
          </p:cNvPr>
          <p:cNvCxnSpPr>
            <a:cxnSpLocks/>
            <a:stCxn id="176" idx="3"/>
            <a:endCxn id="183" idx="0"/>
          </p:cNvCxnSpPr>
          <p:nvPr/>
        </p:nvCxnSpPr>
        <p:spPr>
          <a:xfrm flipH="1">
            <a:off x="517715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1DAC757C-A3F9-4A9E-BAC3-D8F427948485}"/>
              </a:ext>
            </a:extLst>
          </p:cNvPr>
          <p:cNvCxnSpPr>
            <a:cxnSpLocks/>
            <a:stCxn id="176" idx="5"/>
            <a:endCxn id="184" idx="0"/>
          </p:cNvCxnSpPr>
          <p:nvPr/>
        </p:nvCxnSpPr>
        <p:spPr>
          <a:xfrm>
            <a:off x="560667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F7E20FA-7EE2-4652-BF57-5BA4B150C877}"/>
              </a:ext>
            </a:extLst>
          </p:cNvPr>
          <p:cNvCxnSpPr>
            <a:cxnSpLocks/>
            <a:stCxn id="175" idx="3"/>
            <a:endCxn id="167" idx="0"/>
          </p:cNvCxnSpPr>
          <p:nvPr/>
        </p:nvCxnSpPr>
        <p:spPr>
          <a:xfrm flipH="1">
            <a:off x="4071074" y="4168445"/>
            <a:ext cx="136509"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0" name="楕円 189">
            <a:extLst>
              <a:ext uri="{FF2B5EF4-FFF2-40B4-BE49-F238E27FC236}">
                <a16:creationId xmlns:a16="http://schemas.microsoft.com/office/drawing/2014/main" id="{2367CECF-4C14-47EF-8B85-72A2B37D823F}"/>
              </a:ext>
            </a:extLst>
          </p:cNvPr>
          <p:cNvSpPr/>
          <p:nvPr/>
        </p:nvSpPr>
        <p:spPr>
          <a:xfrm>
            <a:off x="6800814" y="3088841"/>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1" name="楕円 190">
            <a:extLst>
              <a:ext uri="{FF2B5EF4-FFF2-40B4-BE49-F238E27FC236}">
                <a16:creationId xmlns:a16="http://schemas.microsoft.com/office/drawing/2014/main" id="{DC00B489-E1F0-4ABA-8BCD-D9740DBCBF7D}"/>
              </a:ext>
            </a:extLst>
          </p:cNvPr>
          <p:cNvSpPr/>
          <p:nvPr/>
        </p:nvSpPr>
        <p:spPr>
          <a:xfrm>
            <a:off x="6539401" y="3764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2" name="楕円 191">
            <a:extLst>
              <a:ext uri="{FF2B5EF4-FFF2-40B4-BE49-F238E27FC236}">
                <a16:creationId xmlns:a16="http://schemas.microsoft.com/office/drawing/2014/main" id="{0079E110-23D1-4886-B13B-9786347EB5FC}"/>
              </a:ext>
            </a:extLst>
          </p:cNvPr>
          <p:cNvSpPr/>
          <p:nvPr/>
        </p:nvSpPr>
        <p:spPr>
          <a:xfrm>
            <a:off x="7078389" y="377139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3" name="直線コネクタ 192">
            <a:extLst>
              <a:ext uri="{FF2B5EF4-FFF2-40B4-BE49-F238E27FC236}">
                <a16:creationId xmlns:a16="http://schemas.microsoft.com/office/drawing/2014/main" id="{974CAAE2-1069-4FE8-9E09-512AF34442A7}"/>
              </a:ext>
            </a:extLst>
          </p:cNvPr>
          <p:cNvCxnSpPr>
            <a:cxnSpLocks/>
            <a:stCxn id="190" idx="3"/>
            <a:endCxn id="191" idx="0"/>
          </p:cNvCxnSpPr>
          <p:nvPr/>
        </p:nvCxnSpPr>
        <p:spPr>
          <a:xfrm flipH="1">
            <a:off x="6777145" y="3494695"/>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線コネクタ 193">
            <a:extLst>
              <a:ext uri="{FF2B5EF4-FFF2-40B4-BE49-F238E27FC236}">
                <a16:creationId xmlns:a16="http://schemas.microsoft.com/office/drawing/2014/main" id="{0FA3CA84-4BD2-4230-81BF-ECD155904F75}"/>
              </a:ext>
            </a:extLst>
          </p:cNvPr>
          <p:cNvCxnSpPr>
            <a:cxnSpLocks/>
            <a:stCxn id="190" idx="5"/>
            <a:endCxn id="192" idx="0"/>
          </p:cNvCxnSpPr>
          <p:nvPr/>
        </p:nvCxnSpPr>
        <p:spPr>
          <a:xfrm>
            <a:off x="7206668" y="3494695"/>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5" name="楕円 194">
            <a:extLst>
              <a:ext uri="{FF2B5EF4-FFF2-40B4-BE49-F238E27FC236}">
                <a16:creationId xmlns:a16="http://schemas.microsoft.com/office/drawing/2014/main" id="{772C12FC-507F-42DC-A67A-A8F3DAA530BB}"/>
              </a:ext>
            </a:extLst>
          </p:cNvPr>
          <p:cNvSpPr/>
          <p:nvPr/>
        </p:nvSpPr>
        <p:spPr>
          <a:xfrm>
            <a:off x="4132031"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6" name="楕円 195">
            <a:extLst>
              <a:ext uri="{FF2B5EF4-FFF2-40B4-BE49-F238E27FC236}">
                <a16:creationId xmlns:a16="http://schemas.microsoft.com/office/drawing/2014/main" id="{9DE33169-D499-4F46-AEF6-173217ECD2A6}"/>
              </a:ext>
            </a:extLst>
          </p:cNvPr>
          <p:cNvSpPr/>
          <p:nvPr/>
        </p:nvSpPr>
        <p:spPr>
          <a:xfrm>
            <a:off x="4671019" y="511870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7" name="直線コネクタ 196">
            <a:extLst>
              <a:ext uri="{FF2B5EF4-FFF2-40B4-BE49-F238E27FC236}">
                <a16:creationId xmlns:a16="http://schemas.microsoft.com/office/drawing/2014/main" id="{AC3A815C-BCD4-4ACE-98AC-9F6D01310212}"/>
              </a:ext>
            </a:extLst>
          </p:cNvPr>
          <p:cNvCxnSpPr>
            <a:cxnSpLocks/>
            <a:stCxn id="180" idx="3"/>
            <a:endCxn id="195" idx="0"/>
          </p:cNvCxnSpPr>
          <p:nvPr/>
        </p:nvCxnSpPr>
        <p:spPr>
          <a:xfrm flipH="1">
            <a:off x="4369775" y="4843676"/>
            <a:ext cx="105334" cy="2679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線コネクタ 197">
            <a:extLst>
              <a:ext uri="{FF2B5EF4-FFF2-40B4-BE49-F238E27FC236}">
                <a16:creationId xmlns:a16="http://schemas.microsoft.com/office/drawing/2014/main" id="{58B8B0F0-FE27-47D5-8BAB-260F3E658DEE}"/>
              </a:ext>
            </a:extLst>
          </p:cNvPr>
          <p:cNvCxnSpPr>
            <a:cxnSpLocks/>
            <a:stCxn id="180" idx="5"/>
            <a:endCxn id="196" idx="0"/>
          </p:cNvCxnSpPr>
          <p:nvPr/>
        </p:nvCxnSpPr>
        <p:spPr>
          <a:xfrm>
            <a:off x="4811329" y="4843676"/>
            <a:ext cx="97434" cy="275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9" name="楕円 198">
            <a:extLst>
              <a:ext uri="{FF2B5EF4-FFF2-40B4-BE49-F238E27FC236}">
                <a16:creationId xmlns:a16="http://schemas.microsoft.com/office/drawing/2014/main" id="{1227565E-540A-45BE-B190-7C023A0B3096}"/>
              </a:ext>
            </a:extLst>
          </p:cNvPr>
          <p:cNvSpPr/>
          <p:nvPr/>
        </p:nvSpPr>
        <p:spPr>
          <a:xfrm>
            <a:off x="5215422" y="51045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0" name="楕円 199">
            <a:extLst>
              <a:ext uri="{FF2B5EF4-FFF2-40B4-BE49-F238E27FC236}">
                <a16:creationId xmlns:a16="http://schemas.microsoft.com/office/drawing/2014/main" id="{07551B45-23F0-45F8-A666-AD38DCA86D84}"/>
              </a:ext>
            </a:extLst>
          </p:cNvPr>
          <p:cNvSpPr/>
          <p:nvPr/>
        </p:nvSpPr>
        <p:spPr>
          <a:xfrm>
            <a:off x="5754410"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01" name="直線コネクタ 200">
            <a:extLst>
              <a:ext uri="{FF2B5EF4-FFF2-40B4-BE49-F238E27FC236}">
                <a16:creationId xmlns:a16="http://schemas.microsoft.com/office/drawing/2014/main" id="{B80E5C63-0D1E-41BC-AF63-64CA49B86268}"/>
              </a:ext>
            </a:extLst>
          </p:cNvPr>
          <p:cNvCxnSpPr>
            <a:cxnSpLocks/>
            <a:stCxn id="184" idx="3"/>
            <a:endCxn id="199" idx="0"/>
          </p:cNvCxnSpPr>
          <p:nvPr/>
        </p:nvCxnSpPr>
        <p:spPr>
          <a:xfrm flipH="1">
            <a:off x="5453166" y="4849783"/>
            <a:ext cx="94864" cy="2547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線コネクタ 201">
            <a:extLst>
              <a:ext uri="{FF2B5EF4-FFF2-40B4-BE49-F238E27FC236}">
                <a16:creationId xmlns:a16="http://schemas.microsoft.com/office/drawing/2014/main" id="{A2D2B96D-7D88-482F-8B75-9F818E85CE1C}"/>
              </a:ext>
            </a:extLst>
          </p:cNvPr>
          <p:cNvCxnSpPr>
            <a:cxnSpLocks/>
            <a:stCxn id="184" idx="5"/>
            <a:endCxn id="200" idx="0"/>
          </p:cNvCxnSpPr>
          <p:nvPr/>
        </p:nvCxnSpPr>
        <p:spPr>
          <a:xfrm>
            <a:off x="5884250" y="4849783"/>
            <a:ext cx="107904" cy="2618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59619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Reordering</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6842972"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345F580-CE96-49FD-A43E-A9B3B5A3C5C8}"/>
              </a:ext>
            </a:extLst>
          </p:cNvPr>
          <p:cNvSpPr/>
          <p:nvPr/>
        </p:nvSpPr>
        <p:spPr>
          <a:xfrm>
            <a:off x="3755980"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328049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423146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3518236"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4161834"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Change the order of child nodes </a:t>
            </a:r>
          </a:p>
          <a:p>
            <a:r>
              <a:rPr lang="en-US" altLang="ja-JP" dirty="0"/>
              <a:t>Useful for occlusion tests</a:t>
            </a:r>
          </a:p>
          <a:p>
            <a:r>
              <a:rPr lang="en-US" altLang="ja-JP" dirty="0"/>
              <a:t>The topology of BVH remains untouched</a:t>
            </a:r>
          </a:p>
          <a:p>
            <a:r>
              <a:rPr kumimoji="1" lang="en-US" altLang="ja-JP" dirty="0"/>
              <a:t>Differen</a:t>
            </a:r>
            <a:r>
              <a:rPr lang="en-US" altLang="ja-JP" dirty="0"/>
              <a:t>ce from sophisticated traversal order is that reordering has no additional overhead at runtime</a:t>
            </a:r>
          </a:p>
          <a:p>
            <a:r>
              <a:rPr lang="en-US" altLang="ja-JP" dirty="0"/>
              <a:t>Code example: </a:t>
            </a:r>
            <a:r>
              <a:rPr lang="en-US" altLang="ja-JP" dirty="0">
                <a:hlinkClick r:id="rId3"/>
              </a:rPr>
              <a:t>http://jcgt.org/published/0005/02/02/code.zip</a:t>
            </a:r>
            <a:endParaRPr lang="en-US" altLang="ja-JP" dirty="0"/>
          </a:p>
        </p:txBody>
      </p:sp>
      <p:sp>
        <p:nvSpPr>
          <p:cNvPr id="16" name="楕円 15">
            <a:extLst>
              <a:ext uri="{FF2B5EF4-FFF2-40B4-BE49-F238E27FC236}">
                <a16:creationId xmlns:a16="http://schemas.microsoft.com/office/drawing/2014/main" id="{029A7819-1262-4513-88A4-76B41D148C0C}"/>
              </a:ext>
            </a:extLst>
          </p:cNvPr>
          <p:cNvSpPr/>
          <p:nvPr/>
        </p:nvSpPr>
        <p:spPr>
          <a:xfrm>
            <a:off x="1669759"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B5958415-3553-4953-87B0-D53A3386188A}"/>
              </a:ext>
            </a:extLst>
          </p:cNvPr>
          <p:cNvSpPr/>
          <p:nvPr/>
        </p:nvSpPr>
        <p:spPr>
          <a:xfrm>
            <a:off x="1194271"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9" name="楕円 18">
            <a:extLst>
              <a:ext uri="{FF2B5EF4-FFF2-40B4-BE49-F238E27FC236}">
                <a16:creationId xmlns:a16="http://schemas.microsoft.com/office/drawing/2014/main" id="{99AB377B-F3AF-4B58-8874-37090E2DD891}"/>
              </a:ext>
            </a:extLst>
          </p:cNvPr>
          <p:cNvSpPr/>
          <p:nvPr/>
        </p:nvSpPr>
        <p:spPr>
          <a:xfrm>
            <a:off x="2145247"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20" name="直線コネクタ 19">
            <a:extLst>
              <a:ext uri="{FF2B5EF4-FFF2-40B4-BE49-F238E27FC236}">
                <a16:creationId xmlns:a16="http://schemas.microsoft.com/office/drawing/2014/main" id="{A2472F03-14C3-445F-A98D-A83180EA00C3}"/>
              </a:ext>
            </a:extLst>
          </p:cNvPr>
          <p:cNvCxnSpPr>
            <a:cxnSpLocks/>
            <a:stCxn id="16" idx="3"/>
            <a:endCxn id="17" idx="0"/>
          </p:cNvCxnSpPr>
          <p:nvPr/>
        </p:nvCxnSpPr>
        <p:spPr>
          <a:xfrm flipH="1">
            <a:off x="1432015"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E858A239-4759-4AED-96B5-125C3D824019}"/>
              </a:ext>
            </a:extLst>
          </p:cNvPr>
          <p:cNvCxnSpPr>
            <a:cxnSpLocks/>
            <a:stCxn id="16" idx="5"/>
            <a:endCxn id="19" idx="0"/>
          </p:cNvCxnSpPr>
          <p:nvPr/>
        </p:nvCxnSpPr>
        <p:spPr>
          <a:xfrm>
            <a:off x="2075613"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楕円 21">
            <a:extLst>
              <a:ext uri="{FF2B5EF4-FFF2-40B4-BE49-F238E27FC236}">
                <a16:creationId xmlns:a16="http://schemas.microsoft.com/office/drawing/2014/main" id="{B0E14BB5-6A6E-44A3-97BF-E1E8059C692F}"/>
              </a:ext>
            </a:extLst>
          </p:cNvPr>
          <p:cNvSpPr/>
          <p:nvPr/>
        </p:nvSpPr>
        <p:spPr>
          <a:xfrm>
            <a:off x="600322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6568505"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6240966"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3"/>
            <a:endCxn id="23" idx="0"/>
          </p:cNvCxnSpPr>
          <p:nvPr/>
        </p:nvCxnSpPr>
        <p:spPr>
          <a:xfrm flipH="1">
            <a:off x="6806249"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1ED728B9-D584-4536-892E-B8D320A9ACA9}"/>
              </a:ext>
            </a:extLst>
          </p:cNvPr>
          <p:cNvSpPr/>
          <p:nvPr/>
        </p:nvSpPr>
        <p:spPr>
          <a:xfrm>
            <a:off x="711744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27" name="楕円 26">
            <a:extLst>
              <a:ext uri="{FF2B5EF4-FFF2-40B4-BE49-F238E27FC236}">
                <a16:creationId xmlns:a16="http://schemas.microsoft.com/office/drawing/2014/main" id="{9FF39CAE-90F9-4BD3-B054-8743DECEECC9}"/>
              </a:ext>
            </a:extLst>
          </p:cNvPr>
          <p:cNvSpPr/>
          <p:nvPr/>
        </p:nvSpPr>
        <p:spPr>
          <a:xfrm>
            <a:off x="7662562"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28" name="直線コネクタ 27">
            <a:extLst>
              <a:ext uri="{FF2B5EF4-FFF2-40B4-BE49-F238E27FC236}">
                <a16:creationId xmlns:a16="http://schemas.microsoft.com/office/drawing/2014/main" id="{FA24DDE0-CB97-4EF9-AD67-3B056255E3AB}"/>
              </a:ext>
            </a:extLst>
          </p:cNvPr>
          <p:cNvCxnSpPr>
            <a:cxnSpLocks/>
            <a:stCxn id="4" idx="5"/>
            <a:endCxn id="26" idx="0"/>
          </p:cNvCxnSpPr>
          <p:nvPr/>
        </p:nvCxnSpPr>
        <p:spPr>
          <a:xfrm>
            <a:off x="7248826"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7ED5F9E5-15AA-4E97-B880-58FF05C8C440}"/>
              </a:ext>
            </a:extLst>
          </p:cNvPr>
          <p:cNvCxnSpPr>
            <a:cxnSpLocks/>
            <a:stCxn id="4" idx="6"/>
            <a:endCxn id="27" idx="0"/>
          </p:cNvCxnSpPr>
          <p:nvPr/>
        </p:nvCxnSpPr>
        <p:spPr>
          <a:xfrm>
            <a:off x="7318460"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900080BD-A381-4527-83ED-DC2642A5FEA4}"/>
              </a:ext>
            </a:extLst>
          </p:cNvPr>
          <p:cNvSpPr/>
          <p:nvPr/>
        </p:nvSpPr>
        <p:spPr>
          <a:xfrm>
            <a:off x="9676350"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F72EC405-357C-4457-8419-5837EDBF1887}"/>
              </a:ext>
            </a:extLst>
          </p:cNvPr>
          <p:cNvSpPr/>
          <p:nvPr/>
        </p:nvSpPr>
        <p:spPr>
          <a:xfrm>
            <a:off x="883660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35" name="楕円 34">
            <a:extLst>
              <a:ext uri="{FF2B5EF4-FFF2-40B4-BE49-F238E27FC236}">
                <a16:creationId xmlns:a16="http://schemas.microsoft.com/office/drawing/2014/main" id="{B3354FDA-367F-44D8-9B53-9E115E629F74}"/>
              </a:ext>
            </a:extLst>
          </p:cNvPr>
          <p:cNvSpPr/>
          <p:nvPr/>
        </p:nvSpPr>
        <p:spPr>
          <a:xfrm>
            <a:off x="9401883"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36" name="直線コネクタ 35">
            <a:extLst>
              <a:ext uri="{FF2B5EF4-FFF2-40B4-BE49-F238E27FC236}">
                <a16:creationId xmlns:a16="http://schemas.microsoft.com/office/drawing/2014/main" id="{749E4F20-3A09-46E7-B66B-85BB62D9DDC7}"/>
              </a:ext>
            </a:extLst>
          </p:cNvPr>
          <p:cNvCxnSpPr>
            <a:cxnSpLocks/>
            <a:stCxn id="33" idx="2"/>
            <a:endCxn id="34" idx="0"/>
          </p:cNvCxnSpPr>
          <p:nvPr/>
        </p:nvCxnSpPr>
        <p:spPr>
          <a:xfrm flipH="1">
            <a:off x="9074344"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9E151202-E8B2-4E18-81FD-2604606385AD}"/>
              </a:ext>
            </a:extLst>
          </p:cNvPr>
          <p:cNvCxnSpPr>
            <a:cxnSpLocks/>
            <a:stCxn id="33" idx="3"/>
            <a:endCxn id="35" idx="0"/>
          </p:cNvCxnSpPr>
          <p:nvPr/>
        </p:nvCxnSpPr>
        <p:spPr>
          <a:xfrm flipH="1">
            <a:off x="9639627"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4730C391-BBE4-4526-8CD3-D832C979AE27}"/>
              </a:ext>
            </a:extLst>
          </p:cNvPr>
          <p:cNvSpPr/>
          <p:nvPr/>
        </p:nvSpPr>
        <p:spPr>
          <a:xfrm>
            <a:off x="995081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40" name="楕円 39">
            <a:extLst>
              <a:ext uri="{FF2B5EF4-FFF2-40B4-BE49-F238E27FC236}">
                <a16:creationId xmlns:a16="http://schemas.microsoft.com/office/drawing/2014/main" id="{E5B0B3A6-BCA3-4632-A263-0B3F96CA6F15}"/>
              </a:ext>
            </a:extLst>
          </p:cNvPr>
          <p:cNvSpPr/>
          <p:nvPr/>
        </p:nvSpPr>
        <p:spPr>
          <a:xfrm>
            <a:off x="10495940"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1" name="直線コネクタ 40">
            <a:extLst>
              <a:ext uri="{FF2B5EF4-FFF2-40B4-BE49-F238E27FC236}">
                <a16:creationId xmlns:a16="http://schemas.microsoft.com/office/drawing/2014/main" id="{CB8E6232-0A8D-4823-89A7-324E902B3DE0}"/>
              </a:ext>
            </a:extLst>
          </p:cNvPr>
          <p:cNvCxnSpPr>
            <a:cxnSpLocks/>
            <a:stCxn id="33" idx="5"/>
            <a:endCxn id="38" idx="0"/>
          </p:cNvCxnSpPr>
          <p:nvPr/>
        </p:nvCxnSpPr>
        <p:spPr>
          <a:xfrm>
            <a:off x="10082204"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566BE273-C2EA-468E-B3B0-056425108C35}"/>
              </a:ext>
            </a:extLst>
          </p:cNvPr>
          <p:cNvCxnSpPr>
            <a:cxnSpLocks/>
            <a:stCxn id="33" idx="6"/>
            <a:endCxn id="40" idx="0"/>
          </p:cNvCxnSpPr>
          <p:nvPr/>
        </p:nvCxnSpPr>
        <p:spPr>
          <a:xfrm>
            <a:off x="10151838"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22988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93CFB896-D5D8-43C7-BA22-E8F877D73F7C}"/>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59" name="正方形/長方形 58">
            <a:extLst>
              <a:ext uri="{FF2B5EF4-FFF2-40B4-BE49-F238E27FC236}">
                <a16:creationId xmlns:a16="http://schemas.microsoft.com/office/drawing/2014/main" id="{8975100B-C4AB-4D30-A7F8-F3656FE43297}"/>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681710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a:p>
            <a:pPr lvl="1"/>
            <a:r>
              <a:rPr lang="en-US" altLang="ja-JP" dirty="0"/>
              <a:t>Then build top-level BVH</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762231"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3991292" y="2913179"/>
            <a:ext cx="18405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6168085" y="2913179"/>
            <a:ext cx="1915236" cy="3901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949533E3-C3C6-4795-A9F6-E687C2371FA2}"/>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40658DAD-0A5F-43A4-9250-9278BA7655EF}"/>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7089979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Performance degrades when objects overlap</a:t>
            </a:r>
          </a:p>
        </p:txBody>
      </p:sp>
      <p:sp>
        <p:nvSpPr>
          <p:cNvPr id="4" name="楕円 3">
            <a:extLst>
              <a:ext uri="{FF2B5EF4-FFF2-40B4-BE49-F238E27FC236}">
                <a16:creationId xmlns:a16="http://schemas.microsoft.com/office/drawing/2014/main" id="{70507C3D-7C43-4482-B9F7-43E5B9F2F52B}"/>
              </a:ext>
            </a:extLst>
          </p:cNvPr>
          <p:cNvSpPr/>
          <p:nvPr/>
        </p:nvSpPr>
        <p:spPr>
          <a:xfrm>
            <a:off x="6531127" y="3842115"/>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5703554" y="4247969"/>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6936981" y="4247969"/>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5465810" y="469088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5170484"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5871664"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4432461"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5200637"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4032122"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838315"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905311"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5606491"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67567" y="2913179"/>
            <a:ext cx="9642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4429823"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6531127" y="3198517"/>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4667567"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6768871" y="3674005"/>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46EB8C2-C1D0-4324-B11A-196DF8DDD137}"/>
              </a:ext>
            </a:extLst>
          </p:cNvPr>
          <p:cNvSpPr/>
          <p:nvPr/>
        </p:nvSpPr>
        <p:spPr>
          <a:xfrm>
            <a:off x="4907949" y="3341583"/>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13541EAC-CF1D-4FF4-975E-C7B53A9157EE}"/>
              </a:ext>
            </a:extLst>
          </p:cNvPr>
          <p:cNvSpPr/>
          <p:nvPr/>
        </p:nvSpPr>
        <p:spPr>
          <a:xfrm>
            <a:off x="6997879" y="328397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37617714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Open </a:t>
            </a:r>
            <a:r>
              <a:rPr lang="en-US" altLang="ja-JP" dirty="0" err="1"/>
              <a:t>Brefs</a:t>
            </a:r>
            <a:endParaRPr lang="en-US" altLang="ja-JP" dirty="0"/>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p:cNvCxnSpPr>
          <p:nvPr/>
        </p:nvCxnSpPr>
        <p:spPr>
          <a:xfrm flipH="1">
            <a:off x="4667567" y="2913179"/>
            <a:ext cx="964273" cy="36467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0258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Improve two-level BVH</a:t>
            </a:r>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54668" y="2913179"/>
            <a:ext cx="977172" cy="34844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81" idx="0"/>
          </p:cNvCxnSpPr>
          <p:nvPr/>
        </p:nvCxnSpPr>
        <p:spPr>
          <a:xfrm>
            <a:off x="5968060" y="2913179"/>
            <a:ext cx="806819" cy="27496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E4F58B6E-5319-4093-9C60-E4D65CB03CCA}"/>
              </a:ext>
            </a:extLst>
          </p:cNvPr>
          <p:cNvSpPr/>
          <p:nvPr/>
        </p:nvSpPr>
        <p:spPr>
          <a:xfrm>
            <a:off x="4416924" y="32616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直線コネクタ 57">
            <a:extLst>
              <a:ext uri="{FF2B5EF4-FFF2-40B4-BE49-F238E27FC236}">
                <a16:creationId xmlns:a16="http://schemas.microsoft.com/office/drawing/2014/main" id="{7ACF1094-EC2D-4BB6-B74F-C50231D5563F}"/>
              </a:ext>
            </a:extLst>
          </p:cNvPr>
          <p:cNvCxnSpPr>
            <a:cxnSpLocks/>
            <a:stCxn id="57" idx="3"/>
            <a:endCxn id="71" idx="0"/>
          </p:cNvCxnSpPr>
          <p:nvPr/>
        </p:nvCxnSpPr>
        <p:spPr>
          <a:xfrm flipH="1">
            <a:off x="4036165" y="3667479"/>
            <a:ext cx="450393" cy="48243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C77A3A9-F7D3-496A-BF7B-B234619967D8}"/>
              </a:ext>
            </a:extLst>
          </p:cNvPr>
          <p:cNvCxnSpPr>
            <a:cxnSpLocks/>
            <a:stCxn id="57" idx="5"/>
            <a:endCxn id="63" idx="0"/>
          </p:cNvCxnSpPr>
          <p:nvPr/>
        </p:nvCxnSpPr>
        <p:spPr>
          <a:xfrm>
            <a:off x="4822778" y="3667479"/>
            <a:ext cx="82533" cy="22159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3C63D5A3-2F6E-426D-91D7-4B38C637C9EE}"/>
              </a:ext>
            </a:extLst>
          </p:cNvPr>
          <p:cNvSpPr/>
          <p:nvPr/>
        </p:nvSpPr>
        <p:spPr>
          <a:xfrm>
            <a:off x="4667567" y="388907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コネクタ 65">
            <a:extLst>
              <a:ext uri="{FF2B5EF4-FFF2-40B4-BE49-F238E27FC236}">
                <a16:creationId xmlns:a16="http://schemas.microsoft.com/office/drawing/2014/main" id="{E021AF7F-685D-4488-906A-4E7A4C6817F5}"/>
              </a:ext>
            </a:extLst>
          </p:cNvPr>
          <p:cNvCxnSpPr>
            <a:cxnSpLocks/>
            <a:stCxn id="63" idx="3"/>
            <a:endCxn id="76" idx="0"/>
          </p:cNvCxnSpPr>
          <p:nvPr/>
        </p:nvCxnSpPr>
        <p:spPr>
          <a:xfrm>
            <a:off x="4737201" y="4294925"/>
            <a:ext cx="168595" cy="5536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0F580E41-5B72-4B98-956B-0437AB029103}"/>
              </a:ext>
            </a:extLst>
          </p:cNvPr>
          <p:cNvCxnSpPr>
            <a:cxnSpLocks/>
            <a:stCxn id="63" idx="5"/>
            <a:endCxn id="69" idx="0"/>
          </p:cNvCxnSpPr>
          <p:nvPr/>
        </p:nvCxnSpPr>
        <p:spPr>
          <a:xfrm>
            <a:off x="5073421" y="4294925"/>
            <a:ext cx="97022" cy="45611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582FFFF5-D003-465F-A956-90728BD55B22}"/>
              </a:ext>
            </a:extLst>
          </p:cNvPr>
          <p:cNvSpPr/>
          <p:nvPr/>
        </p:nvSpPr>
        <p:spPr>
          <a:xfrm>
            <a:off x="5874872" y="390976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4" name="直線コネクタ 73">
            <a:extLst>
              <a:ext uri="{FF2B5EF4-FFF2-40B4-BE49-F238E27FC236}">
                <a16:creationId xmlns:a16="http://schemas.microsoft.com/office/drawing/2014/main" id="{FC67804D-5E5D-41E3-BBF8-8E130D9E4D28}"/>
              </a:ext>
            </a:extLst>
          </p:cNvPr>
          <p:cNvCxnSpPr>
            <a:cxnSpLocks/>
            <a:stCxn id="73" idx="5"/>
            <a:endCxn id="64" idx="0"/>
          </p:cNvCxnSpPr>
          <p:nvPr/>
        </p:nvCxnSpPr>
        <p:spPr>
          <a:xfrm flipH="1">
            <a:off x="6236089" y="4315615"/>
            <a:ext cx="44637" cy="4332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7074A2A7-2DAE-446B-805C-6AD15D63EC4E}"/>
              </a:ext>
            </a:extLst>
          </p:cNvPr>
          <p:cNvCxnSpPr>
            <a:cxnSpLocks/>
            <a:stCxn id="73" idx="3"/>
            <a:endCxn id="79" idx="0"/>
          </p:cNvCxnSpPr>
          <p:nvPr/>
        </p:nvCxnSpPr>
        <p:spPr>
          <a:xfrm>
            <a:off x="5944506" y="4315615"/>
            <a:ext cx="27437" cy="54132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81" name="楕円 80">
            <a:extLst>
              <a:ext uri="{FF2B5EF4-FFF2-40B4-BE49-F238E27FC236}">
                <a16:creationId xmlns:a16="http://schemas.microsoft.com/office/drawing/2014/main" id="{077685DD-0A22-4D7D-B5CD-4C510EEC6E74}"/>
              </a:ext>
            </a:extLst>
          </p:cNvPr>
          <p:cNvSpPr/>
          <p:nvPr/>
        </p:nvSpPr>
        <p:spPr>
          <a:xfrm>
            <a:off x="6537135" y="3188139"/>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2" name="直線コネクタ 81">
            <a:extLst>
              <a:ext uri="{FF2B5EF4-FFF2-40B4-BE49-F238E27FC236}">
                <a16:creationId xmlns:a16="http://schemas.microsoft.com/office/drawing/2014/main" id="{70B01DDC-2F57-4C21-A5FA-5AF274A3E27B}"/>
              </a:ext>
            </a:extLst>
          </p:cNvPr>
          <p:cNvCxnSpPr>
            <a:cxnSpLocks/>
            <a:stCxn id="81" idx="3"/>
            <a:endCxn id="73" idx="0"/>
          </p:cNvCxnSpPr>
          <p:nvPr/>
        </p:nvCxnSpPr>
        <p:spPr>
          <a:xfrm flipH="1">
            <a:off x="6112616" y="3593993"/>
            <a:ext cx="494153" cy="31576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9EAB2D74-24CD-4832-9FA4-A93AB2D7C482}"/>
              </a:ext>
            </a:extLst>
          </p:cNvPr>
          <p:cNvCxnSpPr>
            <a:cxnSpLocks/>
            <a:stCxn id="81" idx="5"/>
            <a:endCxn id="61" idx="0"/>
          </p:cNvCxnSpPr>
          <p:nvPr/>
        </p:nvCxnSpPr>
        <p:spPr>
          <a:xfrm>
            <a:off x="6942989" y="3593993"/>
            <a:ext cx="920950" cy="45177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620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Preliminaries</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normAutofit/>
          </a:bodyPr>
          <a:lstStyle/>
          <a:p>
            <a:r>
              <a:rPr kumimoji="1" lang="en-US" altLang="ja-JP" dirty="0"/>
              <a:t>Traversal</a:t>
            </a:r>
          </a:p>
          <a:p>
            <a:r>
              <a:rPr lang="en-US" altLang="ja-JP" dirty="0"/>
              <a:t>Wide BVH</a:t>
            </a:r>
          </a:p>
          <a:p>
            <a:r>
              <a:rPr kumimoji="1" lang="en-US" altLang="ja-JP" dirty="0"/>
              <a:t>Cost function</a:t>
            </a:r>
          </a:p>
        </p:txBody>
      </p:sp>
    </p:spTree>
    <p:extLst>
      <p:ext uri="{BB962C8B-B14F-4D97-AF65-F5344CB8AC3E}">
        <p14:creationId xmlns:p14="http://schemas.microsoft.com/office/powerpoint/2010/main" val="12499841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29DD3B1-2180-4B68-898F-6312B05903BC}"/>
              </a:ext>
            </a:extLst>
          </p:cNvPr>
          <p:cNvPicPr>
            <a:picLocks noChangeAspect="1"/>
          </p:cNvPicPr>
          <p:nvPr/>
        </p:nvPicPr>
        <p:blipFill>
          <a:blip r:embed="rId3"/>
          <a:stretch>
            <a:fillRect/>
          </a:stretch>
        </p:blipFill>
        <p:spPr>
          <a:xfrm>
            <a:off x="0" y="0"/>
            <a:ext cx="12191999" cy="6858000"/>
          </a:xfrm>
          <a:prstGeom prst="rect">
            <a:avLst/>
          </a:prstGeom>
        </p:spPr>
      </p:pic>
      <p:sp>
        <p:nvSpPr>
          <p:cNvPr id="8" name="タイトル 1">
            <a:extLst>
              <a:ext uri="{FF2B5EF4-FFF2-40B4-BE49-F238E27FC236}">
                <a16:creationId xmlns:a16="http://schemas.microsoft.com/office/drawing/2014/main" id="{27C80C21-D39C-41C9-9185-24EAFE6F2F41}"/>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
        <p:nvSpPr>
          <p:cNvPr id="9" name="コンテンツ プレースホルダー 2">
            <a:extLst>
              <a:ext uri="{FF2B5EF4-FFF2-40B4-BE49-F238E27FC236}">
                <a16:creationId xmlns:a16="http://schemas.microsoft.com/office/drawing/2014/main" id="{1505EB1B-39F1-4DC7-9F59-8602E6DA4537}"/>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Tree>
    <p:extLst>
      <p:ext uri="{BB962C8B-B14F-4D97-AF65-F5344CB8AC3E}">
        <p14:creationId xmlns:p14="http://schemas.microsoft.com/office/powerpoint/2010/main" val="14190436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159DD59-F64D-446F-8F11-B0AB7749196F}"/>
              </a:ext>
            </a:extLst>
          </p:cNvPr>
          <p:cNvPicPr>
            <a:picLocks noChangeAspect="1"/>
          </p:cNvPicPr>
          <p:nvPr/>
        </p:nvPicPr>
        <p:blipFill>
          <a:blip r:embed="rId3"/>
          <a:stretch>
            <a:fillRect/>
          </a:stretch>
        </p:blipFill>
        <p:spPr>
          <a:xfrm>
            <a:off x="0" y="0"/>
            <a:ext cx="12191999" cy="6858000"/>
          </a:xfrm>
          <a:prstGeom prst="rect">
            <a:avLst/>
          </a:prstGeom>
        </p:spPr>
      </p:pic>
      <p:sp>
        <p:nvSpPr>
          <p:cNvPr id="4" name="コンテンツ プレースホルダー 2">
            <a:extLst>
              <a:ext uri="{FF2B5EF4-FFF2-40B4-BE49-F238E27FC236}">
                <a16:creationId xmlns:a16="http://schemas.microsoft.com/office/drawing/2014/main" id="{8FB494E3-1AC1-4F1E-9C99-3C1E5EAA3DEB}"/>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
        <p:nvSpPr>
          <p:cNvPr id="5" name="タイトル 1">
            <a:extLst>
              <a:ext uri="{FF2B5EF4-FFF2-40B4-BE49-F238E27FC236}">
                <a16:creationId xmlns:a16="http://schemas.microsoft.com/office/drawing/2014/main" id="{4A4FA9DF-4181-4E6D-8ADB-638255C59769}"/>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Tree>
    <p:extLst>
      <p:ext uri="{BB962C8B-B14F-4D97-AF65-F5344CB8AC3E}">
        <p14:creationId xmlns:p14="http://schemas.microsoft.com/office/powerpoint/2010/main" val="7707396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Contraction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2512547"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Surface-Area Guided Contraction</a:t>
            </a:r>
          </a:p>
          <a:p>
            <a:r>
              <a:rPr lang="en-US" altLang="ja-JP" dirty="0"/>
              <a:t>Ray-Distribution Guided Contraction</a:t>
            </a:r>
          </a:p>
        </p:txBody>
      </p:sp>
      <p:sp>
        <p:nvSpPr>
          <p:cNvPr id="22" name="楕円 21">
            <a:extLst>
              <a:ext uri="{FF2B5EF4-FFF2-40B4-BE49-F238E27FC236}">
                <a16:creationId xmlns:a16="http://schemas.microsoft.com/office/drawing/2014/main" id="{B0E14BB5-6A6E-44A3-97BF-E1E8059C692F}"/>
              </a:ext>
            </a:extLst>
          </p:cNvPr>
          <p:cNvSpPr/>
          <p:nvPr/>
        </p:nvSpPr>
        <p:spPr>
          <a:xfrm>
            <a:off x="1881140"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3070403" y="394954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2118884"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6"/>
            <a:endCxn id="23" idx="0"/>
          </p:cNvCxnSpPr>
          <p:nvPr/>
        </p:nvCxnSpPr>
        <p:spPr>
          <a:xfrm>
            <a:off x="2988035" y="3322887"/>
            <a:ext cx="32011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2089FB61-F4D6-4249-8652-41E66269D391}"/>
              </a:ext>
            </a:extLst>
          </p:cNvPr>
          <p:cNvSpPr/>
          <p:nvPr/>
        </p:nvSpPr>
        <p:spPr>
          <a:xfrm>
            <a:off x="1323284"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46" name="楕円 45">
            <a:extLst>
              <a:ext uri="{FF2B5EF4-FFF2-40B4-BE49-F238E27FC236}">
                <a16:creationId xmlns:a16="http://schemas.microsoft.com/office/drawing/2014/main" id="{DEF998AE-20FA-413F-A368-6D7906E04468}"/>
              </a:ext>
            </a:extLst>
          </p:cNvPr>
          <p:cNvSpPr/>
          <p:nvPr/>
        </p:nvSpPr>
        <p:spPr>
          <a:xfrm>
            <a:off x="2116659"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7" name="直線コネクタ 46">
            <a:extLst>
              <a:ext uri="{FF2B5EF4-FFF2-40B4-BE49-F238E27FC236}">
                <a16:creationId xmlns:a16="http://schemas.microsoft.com/office/drawing/2014/main" id="{718152AC-717C-42B4-A899-4FE18DF1CA85}"/>
              </a:ext>
            </a:extLst>
          </p:cNvPr>
          <p:cNvCxnSpPr>
            <a:cxnSpLocks/>
            <a:stCxn id="22" idx="3"/>
            <a:endCxn id="45" idx="0"/>
          </p:cNvCxnSpPr>
          <p:nvPr/>
        </p:nvCxnSpPr>
        <p:spPr>
          <a:xfrm flipH="1">
            <a:off x="1561028"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B8A5BE59-0BF8-44AF-BC43-1992064507DC}"/>
              </a:ext>
            </a:extLst>
          </p:cNvPr>
          <p:cNvCxnSpPr>
            <a:cxnSpLocks/>
            <a:stCxn id="22" idx="5"/>
            <a:endCxn id="46" idx="0"/>
          </p:cNvCxnSpPr>
          <p:nvPr/>
        </p:nvCxnSpPr>
        <p:spPr>
          <a:xfrm>
            <a:off x="2286994" y="4355397"/>
            <a:ext cx="67409"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C50009BC-6640-494D-B727-D51E62BCF462}"/>
              </a:ext>
            </a:extLst>
          </p:cNvPr>
          <p:cNvSpPr/>
          <p:nvPr/>
        </p:nvSpPr>
        <p:spPr>
          <a:xfrm>
            <a:off x="2838410"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50" name="楕円 49">
            <a:extLst>
              <a:ext uri="{FF2B5EF4-FFF2-40B4-BE49-F238E27FC236}">
                <a16:creationId xmlns:a16="http://schemas.microsoft.com/office/drawing/2014/main" id="{1934F7EE-D242-45D1-82D3-979CD2763873}"/>
              </a:ext>
            </a:extLst>
          </p:cNvPr>
          <p:cNvSpPr/>
          <p:nvPr/>
        </p:nvSpPr>
        <p:spPr>
          <a:xfrm>
            <a:off x="3636831"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51" name="直線コネクタ 50">
            <a:extLst>
              <a:ext uri="{FF2B5EF4-FFF2-40B4-BE49-F238E27FC236}">
                <a16:creationId xmlns:a16="http://schemas.microsoft.com/office/drawing/2014/main" id="{C9121D67-F263-466D-AB43-BFDC3003B9F5}"/>
              </a:ext>
            </a:extLst>
          </p:cNvPr>
          <p:cNvCxnSpPr>
            <a:cxnSpLocks/>
            <a:stCxn id="23" idx="3"/>
            <a:endCxn id="49" idx="0"/>
          </p:cNvCxnSpPr>
          <p:nvPr/>
        </p:nvCxnSpPr>
        <p:spPr>
          <a:xfrm flipH="1">
            <a:off x="3076154" y="4355397"/>
            <a:ext cx="6388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07D08145-4626-4C2A-B8D4-55CAF67722C4}"/>
              </a:ext>
            </a:extLst>
          </p:cNvPr>
          <p:cNvCxnSpPr>
            <a:cxnSpLocks/>
            <a:stCxn id="23" idx="5"/>
            <a:endCxn id="50" idx="0"/>
          </p:cNvCxnSpPr>
          <p:nvPr/>
        </p:nvCxnSpPr>
        <p:spPr>
          <a:xfrm>
            <a:off x="3476257" y="4355397"/>
            <a:ext cx="398318"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楕円 71">
            <a:extLst>
              <a:ext uri="{FF2B5EF4-FFF2-40B4-BE49-F238E27FC236}">
                <a16:creationId xmlns:a16="http://schemas.microsoft.com/office/drawing/2014/main" id="{F706AFB5-7665-4DE0-BCFB-6EA5322F79E5}"/>
              </a:ext>
            </a:extLst>
          </p:cNvPr>
          <p:cNvSpPr/>
          <p:nvPr/>
        </p:nvSpPr>
        <p:spPr>
          <a:xfrm>
            <a:off x="2362922" y="564296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73" name="楕円 72">
            <a:extLst>
              <a:ext uri="{FF2B5EF4-FFF2-40B4-BE49-F238E27FC236}">
                <a16:creationId xmlns:a16="http://schemas.microsoft.com/office/drawing/2014/main" id="{1DC5C91E-64DA-4005-9768-D920C70116BE}"/>
              </a:ext>
            </a:extLst>
          </p:cNvPr>
          <p:cNvSpPr/>
          <p:nvPr/>
        </p:nvSpPr>
        <p:spPr>
          <a:xfrm>
            <a:off x="3308147" y="563214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74" name="直線コネクタ 73">
            <a:extLst>
              <a:ext uri="{FF2B5EF4-FFF2-40B4-BE49-F238E27FC236}">
                <a16:creationId xmlns:a16="http://schemas.microsoft.com/office/drawing/2014/main" id="{22D8043B-B45D-4C79-9E58-710C37DF6A4E}"/>
              </a:ext>
            </a:extLst>
          </p:cNvPr>
          <p:cNvCxnSpPr>
            <a:cxnSpLocks/>
            <a:stCxn id="49" idx="3"/>
            <a:endCxn id="72" idx="0"/>
          </p:cNvCxnSpPr>
          <p:nvPr/>
        </p:nvCxnSpPr>
        <p:spPr>
          <a:xfrm flipH="1">
            <a:off x="2600666" y="5210051"/>
            <a:ext cx="307378" cy="4329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039920D-3F2D-4C65-9369-4E2B38EA9131}"/>
              </a:ext>
            </a:extLst>
          </p:cNvPr>
          <p:cNvCxnSpPr>
            <a:cxnSpLocks/>
            <a:stCxn id="49" idx="5"/>
            <a:endCxn id="73" idx="0"/>
          </p:cNvCxnSpPr>
          <p:nvPr/>
        </p:nvCxnSpPr>
        <p:spPr>
          <a:xfrm>
            <a:off x="3244264" y="5210051"/>
            <a:ext cx="301627" cy="42209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楕円 96">
            <a:extLst>
              <a:ext uri="{FF2B5EF4-FFF2-40B4-BE49-F238E27FC236}">
                <a16:creationId xmlns:a16="http://schemas.microsoft.com/office/drawing/2014/main" id="{FDB5A874-4B10-4519-ACC1-42140D822B46}"/>
              </a:ext>
            </a:extLst>
          </p:cNvPr>
          <p:cNvSpPr/>
          <p:nvPr/>
        </p:nvSpPr>
        <p:spPr>
          <a:xfrm>
            <a:off x="5908154"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楕円 97">
            <a:extLst>
              <a:ext uri="{FF2B5EF4-FFF2-40B4-BE49-F238E27FC236}">
                <a16:creationId xmlns:a16="http://schemas.microsoft.com/office/drawing/2014/main" id="{768C78B9-1841-4514-BBE0-18264D444AF1}"/>
              </a:ext>
            </a:extLst>
          </p:cNvPr>
          <p:cNvSpPr/>
          <p:nvPr/>
        </p:nvSpPr>
        <p:spPr>
          <a:xfrm>
            <a:off x="5276747"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00" name="直線コネクタ 99">
            <a:extLst>
              <a:ext uri="{FF2B5EF4-FFF2-40B4-BE49-F238E27FC236}">
                <a16:creationId xmlns:a16="http://schemas.microsoft.com/office/drawing/2014/main" id="{54F18CB3-21D4-47DD-A62E-3746FABFFED9}"/>
              </a:ext>
            </a:extLst>
          </p:cNvPr>
          <p:cNvCxnSpPr>
            <a:cxnSpLocks/>
            <a:stCxn id="97" idx="2"/>
            <a:endCxn id="98" idx="0"/>
          </p:cNvCxnSpPr>
          <p:nvPr/>
        </p:nvCxnSpPr>
        <p:spPr>
          <a:xfrm flipH="1">
            <a:off x="5514491"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楕円 101">
            <a:extLst>
              <a:ext uri="{FF2B5EF4-FFF2-40B4-BE49-F238E27FC236}">
                <a16:creationId xmlns:a16="http://schemas.microsoft.com/office/drawing/2014/main" id="{BBFC69F2-14DF-4DC7-A5B2-1D2C23124125}"/>
              </a:ext>
            </a:extLst>
          </p:cNvPr>
          <p:cNvSpPr/>
          <p:nvPr/>
        </p:nvSpPr>
        <p:spPr>
          <a:xfrm>
            <a:off x="4718891"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3" name="楕円 102">
            <a:extLst>
              <a:ext uri="{FF2B5EF4-FFF2-40B4-BE49-F238E27FC236}">
                <a16:creationId xmlns:a16="http://schemas.microsoft.com/office/drawing/2014/main" id="{947C5188-A762-4034-A040-F3205EB99205}"/>
              </a:ext>
            </a:extLst>
          </p:cNvPr>
          <p:cNvSpPr/>
          <p:nvPr/>
        </p:nvSpPr>
        <p:spPr>
          <a:xfrm>
            <a:off x="542183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04" name="直線コネクタ 103">
            <a:extLst>
              <a:ext uri="{FF2B5EF4-FFF2-40B4-BE49-F238E27FC236}">
                <a16:creationId xmlns:a16="http://schemas.microsoft.com/office/drawing/2014/main" id="{B56826AD-F89A-4238-916C-6AAAD11DE30F}"/>
              </a:ext>
            </a:extLst>
          </p:cNvPr>
          <p:cNvCxnSpPr>
            <a:cxnSpLocks/>
            <a:stCxn id="98" idx="3"/>
            <a:endCxn id="102" idx="0"/>
          </p:cNvCxnSpPr>
          <p:nvPr/>
        </p:nvCxnSpPr>
        <p:spPr>
          <a:xfrm flipH="1">
            <a:off x="4956635"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EFAF8C9C-7C54-47D7-8807-BCE4297645E1}"/>
              </a:ext>
            </a:extLst>
          </p:cNvPr>
          <p:cNvCxnSpPr>
            <a:cxnSpLocks/>
            <a:stCxn id="98" idx="5"/>
            <a:endCxn id="103" idx="0"/>
          </p:cNvCxnSpPr>
          <p:nvPr/>
        </p:nvCxnSpPr>
        <p:spPr>
          <a:xfrm flipH="1">
            <a:off x="5659578" y="4355397"/>
            <a:ext cx="2302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6" name="楕円 105">
            <a:extLst>
              <a:ext uri="{FF2B5EF4-FFF2-40B4-BE49-F238E27FC236}">
                <a16:creationId xmlns:a16="http://schemas.microsoft.com/office/drawing/2014/main" id="{AE99C009-F6A8-4E0C-8835-E207BD9BED8B}"/>
              </a:ext>
            </a:extLst>
          </p:cNvPr>
          <p:cNvSpPr/>
          <p:nvPr/>
        </p:nvSpPr>
        <p:spPr>
          <a:xfrm>
            <a:off x="6111657" y="396498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107" name="楕円 106">
            <a:extLst>
              <a:ext uri="{FF2B5EF4-FFF2-40B4-BE49-F238E27FC236}">
                <a16:creationId xmlns:a16="http://schemas.microsoft.com/office/drawing/2014/main" id="{0773F7BC-75E0-44B4-AB98-C1FF09018EFC}"/>
              </a:ext>
            </a:extLst>
          </p:cNvPr>
          <p:cNvSpPr/>
          <p:nvPr/>
        </p:nvSpPr>
        <p:spPr>
          <a:xfrm>
            <a:off x="6871864" y="4002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08" name="直線コネクタ 107">
            <a:extLst>
              <a:ext uri="{FF2B5EF4-FFF2-40B4-BE49-F238E27FC236}">
                <a16:creationId xmlns:a16="http://schemas.microsoft.com/office/drawing/2014/main" id="{57E5A978-79F1-46AD-AFBB-296BDEA5D374}"/>
              </a:ext>
            </a:extLst>
          </p:cNvPr>
          <p:cNvCxnSpPr>
            <a:cxnSpLocks/>
            <a:stCxn id="97" idx="5"/>
            <a:endCxn id="106" idx="0"/>
          </p:cNvCxnSpPr>
          <p:nvPr/>
        </p:nvCxnSpPr>
        <p:spPr>
          <a:xfrm>
            <a:off x="6314008" y="3490997"/>
            <a:ext cx="35393" cy="47398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416E84C5-EA18-4701-A0D7-CEFF343B4D98}"/>
              </a:ext>
            </a:extLst>
          </p:cNvPr>
          <p:cNvCxnSpPr>
            <a:cxnSpLocks/>
            <a:stCxn id="97" idx="6"/>
            <a:endCxn id="107" idx="0"/>
          </p:cNvCxnSpPr>
          <p:nvPr/>
        </p:nvCxnSpPr>
        <p:spPr>
          <a:xfrm>
            <a:off x="6383642" y="3322887"/>
            <a:ext cx="725966" cy="6794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楕円 109">
            <a:extLst>
              <a:ext uri="{FF2B5EF4-FFF2-40B4-BE49-F238E27FC236}">
                <a16:creationId xmlns:a16="http://schemas.microsoft.com/office/drawing/2014/main" id="{E5DD59FC-DF28-4174-BC93-EBEFD41D9654}"/>
              </a:ext>
            </a:extLst>
          </p:cNvPr>
          <p:cNvSpPr/>
          <p:nvPr/>
        </p:nvSpPr>
        <p:spPr>
          <a:xfrm>
            <a:off x="5961030" y="48150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11" name="楕円 110">
            <a:extLst>
              <a:ext uri="{FF2B5EF4-FFF2-40B4-BE49-F238E27FC236}">
                <a16:creationId xmlns:a16="http://schemas.microsoft.com/office/drawing/2014/main" id="{857A4A10-3D60-415A-A1C6-47F3F7F05C71}"/>
              </a:ext>
            </a:extLst>
          </p:cNvPr>
          <p:cNvSpPr/>
          <p:nvPr/>
        </p:nvSpPr>
        <p:spPr>
          <a:xfrm>
            <a:off x="6665093"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12" name="直線コネクタ 111">
            <a:extLst>
              <a:ext uri="{FF2B5EF4-FFF2-40B4-BE49-F238E27FC236}">
                <a16:creationId xmlns:a16="http://schemas.microsoft.com/office/drawing/2014/main" id="{1B0BCF39-8E4A-4760-BE45-43C2F5B952FE}"/>
              </a:ext>
            </a:extLst>
          </p:cNvPr>
          <p:cNvCxnSpPr>
            <a:cxnSpLocks/>
            <a:stCxn id="106" idx="3"/>
            <a:endCxn id="110" idx="0"/>
          </p:cNvCxnSpPr>
          <p:nvPr/>
        </p:nvCxnSpPr>
        <p:spPr>
          <a:xfrm>
            <a:off x="6181291" y="4370834"/>
            <a:ext cx="17483" cy="44418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線コネクタ 112">
            <a:extLst>
              <a:ext uri="{FF2B5EF4-FFF2-40B4-BE49-F238E27FC236}">
                <a16:creationId xmlns:a16="http://schemas.microsoft.com/office/drawing/2014/main" id="{706BD88B-1658-4434-A37B-C9A6DCD55922}"/>
              </a:ext>
            </a:extLst>
          </p:cNvPr>
          <p:cNvCxnSpPr>
            <a:cxnSpLocks/>
            <a:stCxn id="106" idx="5"/>
            <a:endCxn id="111" idx="0"/>
          </p:cNvCxnSpPr>
          <p:nvPr/>
        </p:nvCxnSpPr>
        <p:spPr>
          <a:xfrm>
            <a:off x="6517511" y="4370834"/>
            <a:ext cx="385326" cy="4333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4" name="楕円 113">
            <a:extLst>
              <a:ext uri="{FF2B5EF4-FFF2-40B4-BE49-F238E27FC236}">
                <a16:creationId xmlns:a16="http://schemas.microsoft.com/office/drawing/2014/main" id="{06096D88-176A-4ABA-AC70-D5E571666144}"/>
              </a:ext>
            </a:extLst>
          </p:cNvPr>
          <p:cNvSpPr/>
          <p:nvPr/>
        </p:nvSpPr>
        <p:spPr>
          <a:xfrm>
            <a:off x="9366849"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 name="楕円 114">
            <a:extLst>
              <a:ext uri="{FF2B5EF4-FFF2-40B4-BE49-F238E27FC236}">
                <a16:creationId xmlns:a16="http://schemas.microsoft.com/office/drawing/2014/main" id="{8C3D6E01-0C34-4B37-A7FA-E148287A0C86}"/>
              </a:ext>
            </a:extLst>
          </p:cNvPr>
          <p:cNvSpPr/>
          <p:nvPr/>
        </p:nvSpPr>
        <p:spPr>
          <a:xfrm>
            <a:off x="8574673"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17" name="直線コネクタ 116">
            <a:extLst>
              <a:ext uri="{FF2B5EF4-FFF2-40B4-BE49-F238E27FC236}">
                <a16:creationId xmlns:a16="http://schemas.microsoft.com/office/drawing/2014/main" id="{0AA8C5E7-BB0A-4A73-BCAA-BCCBE217FBA7}"/>
              </a:ext>
            </a:extLst>
          </p:cNvPr>
          <p:cNvCxnSpPr>
            <a:cxnSpLocks/>
            <a:stCxn id="114" idx="2"/>
            <a:endCxn id="115" idx="0"/>
          </p:cNvCxnSpPr>
          <p:nvPr/>
        </p:nvCxnSpPr>
        <p:spPr>
          <a:xfrm flipH="1">
            <a:off x="8812417" y="3322887"/>
            <a:ext cx="55443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楕円 118">
            <a:extLst>
              <a:ext uri="{FF2B5EF4-FFF2-40B4-BE49-F238E27FC236}">
                <a16:creationId xmlns:a16="http://schemas.microsoft.com/office/drawing/2014/main" id="{DEF5AF59-5ABE-4D47-870F-AD61CEA85ADF}"/>
              </a:ext>
            </a:extLst>
          </p:cNvPr>
          <p:cNvSpPr/>
          <p:nvPr/>
        </p:nvSpPr>
        <p:spPr>
          <a:xfrm>
            <a:off x="8217783"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20" name="楕円 119">
            <a:extLst>
              <a:ext uri="{FF2B5EF4-FFF2-40B4-BE49-F238E27FC236}">
                <a16:creationId xmlns:a16="http://schemas.microsoft.com/office/drawing/2014/main" id="{65A51798-F118-4CF5-8BF2-BD5FDE910854}"/>
              </a:ext>
            </a:extLst>
          </p:cNvPr>
          <p:cNvSpPr/>
          <p:nvPr/>
        </p:nvSpPr>
        <p:spPr>
          <a:xfrm>
            <a:off x="893077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21" name="直線コネクタ 120">
            <a:extLst>
              <a:ext uri="{FF2B5EF4-FFF2-40B4-BE49-F238E27FC236}">
                <a16:creationId xmlns:a16="http://schemas.microsoft.com/office/drawing/2014/main" id="{A0600B8E-B54C-4C0B-9D9C-FC5AC04B4193}"/>
              </a:ext>
            </a:extLst>
          </p:cNvPr>
          <p:cNvCxnSpPr>
            <a:cxnSpLocks/>
            <a:stCxn id="115" idx="3"/>
            <a:endCxn id="119" idx="0"/>
          </p:cNvCxnSpPr>
          <p:nvPr/>
        </p:nvCxnSpPr>
        <p:spPr>
          <a:xfrm flipH="1">
            <a:off x="8455527" y="4355397"/>
            <a:ext cx="188780"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049F092F-1D4F-4A26-84FF-22A9CE606D6D}"/>
              </a:ext>
            </a:extLst>
          </p:cNvPr>
          <p:cNvCxnSpPr>
            <a:cxnSpLocks/>
            <a:stCxn id="115" idx="5"/>
            <a:endCxn id="120" idx="0"/>
          </p:cNvCxnSpPr>
          <p:nvPr/>
        </p:nvCxnSpPr>
        <p:spPr>
          <a:xfrm>
            <a:off x="8980527" y="4355397"/>
            <a:ext cx="187991"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4" name="楕円 123">
            <a:extLst>
              <a:ext uri="{FF2B5EF4-FFF2-40B4-BE49-F238E27FC236}">
                <a16:creationId xmlns:a16="http://schemas.microsoft.com/office/drawing/2014/main" id="{361B6FA8-1A52-40E6-836A-30C6E8E740D9}"/>
              </a:ext>
            </a:extLst>
          </p:cNvPr>
          <p:cNvSpPr/>
          <p:nvPr/>
        </p:nvSpPr>
        <p:spPr>
          <a:xfrm>
            <a:off x="10158912" y="39409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26" name="直線コネクタ 125">
            <a:extLst>
              <a:ext uri="{FF2B5EF4-FFF2-40B4-BE49-F238E27FC236}">
                <a16:creationId xmlns:a16="http://schemas.microsoft.com/office/drawing/2014/main" id="{B4D10E5C-A2A4-4799-8C70-C61C42B21EEF}"/>
              </a:ext>
            </a:extLst>
          </p:cNvPr>
          <p:cNvCxnSpPr>
            <a:cxnSpLocks/>
            <a:stCxn id="114" idx="6"/>
            <a:endCxn id="124" idx="0"/>
          </p:cNvCxnSpPr>
          <p:nvPr/>
        </p:nvCxnSpPr>
        <p:spPr>
          <a:xfrm>
            <a:off x="9842337" y="3322887"/>
            <a:ext cx="554319" cy="6180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7" name="楕円 126">
            <a:extLst>
              <a:ext uri="{FF2B5EF4-FFF2-40B4-BE49-F238E27FC236}">
                <a16:creationId xmlns:a16="http://schemas.microsoft.com/office/drawing/2014/main" id="{FE6C036F-DE30-44EB-AC5E-5687AEC73498}"/>
              </a:ext>
            </a:extLst>
          </p:cNvPr>
          <p:cNvSpPr/>
          <p:nvPr/>
        </p:nvSpPr>
        <p:spPr>
          <a:xfrm>
            <a:off x="9104084"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28" name="楕円 127">
            <a:extLst>
              <a:ext uri="{FF2B5EF4-FFF2-40B4-BE49-F238E27FC236}">
                <a16:creationId xmlns:a16="http://schemas.microsoft.com/office/drawing/2014/main" id="{D17C4D42-79E2-48DD-9413-54F266C8E704}"/>
              </a:ext>
            </a:extLst>
          </p:cNvPr>
          <p:cNvSpPr/>
          <p:nvPr/>
        </p:nvSpPr>
        <p:spPr>
          <a:xfrm>
            <a:off x="9631498"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29" name="直線コネクタ 128">
            <a:extLst>
              <a:ext uri="{FF2B5EF4-FFF2-40B4-BE49-F238E27FC236}">
                <a16:creationId xmlns:a16="http://schemas.microsoft.com/office/drawing/2014/main" id="{2DA13E01-37CA-44FE-8CE0-6EFCCC166B81}"/>
              </a:ext>
            </a:extLst>
          </p:cNvPr>
          <p:cNvCxnSpPr>
            <a:cxnSpLocks/>
            <a:stCxn id="114" idx="3"/>
            <a:endCxn id="127" idx="0"/>
          </p:cNvCxnSpPr>
          <p:nvPr/>
        </p:nvCxnSpPr>
        <p:spPr>
          <a:xfrm flipH="1">
            <a:off x="9341828" y="3490997"/>
            <a:ext cx="94655"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392AC158-7C75-47D5-A446-2856488B0403}"/>
              </a:ext>
            </a:extLst>
          </p:cNvPr>
          <p:cNvCxnSpPr>
            <a:cxnSpLocks/>
            <a:stCxn id="114" idx="5"/>
            <a:endCxn id="128" idx="0"/>
          </p:cNvCxnSpPr>
          <p:nvPr/>
        </p:nvCxnSpPr>
        <p:spPr>
          <a:xfrm>
            <a:off x="9772703" y="3490997"/>
            <a:ext cx="96539"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3" name="正方形/長方形 152">
            <a:extLst>
              <a:ext uri="{FF2B5EF4-FFF2-40B4-BE49-F238E27FC236}">
                <a16:creationId xmlns:a16="http://schemas.microsoft.com/office/drawing/2014/main" id="{144A4A51-F386-4D81-AF01-8C4BCAE38088}"/>
              </a:ext>
            </a:extLst>
          </p:cNvPr>
          <p:cNvSpPr/>
          <p:nvPr/>
        </p:nvSpPr>
        <p:spPr>
          <a:xfrm>
            <a:off x="2052087" y="6305958"/>
            <a:ext cx="1396408" cy="369332"/>
          </a:xfrm>
          <a:prstGeom prst="rect">
            <a:avLst/>
          </a:prstGeom>
        </p:spPr>
        <p:txBody>
          <a:bodyPr wrap="none">
            <a:spAutoFit/>
          </a:bodyPr>
          <a:lstStyle/>
          <a:p>
            <a:r>
              <a:rPr lang="en-US" altLang="ja-JP" dirty="0"/>
              <a:t>SA(0) &lt; SA(1)</a:t>
            </a:r>
            <a:endParaRPr lang="ja-JP" altLang="en-US" dirty="0"/>
          </a:p>
        </p:txBody>
      </p:sp>
      <p:sp>
        <p:nvSpPr>
          <p:cNvPr id="154" name="正方形/長方形 153">
            <a:extLst>
              <a:ext uri="{FF2B5EF4-FFF2-40B4-BE49-F238E27FC236}">
                <a16:creationId xmlns:a16="http://schemas.microsoft.com/office/drawing/2014/main" id="{776C9B13-5DA8-4C66-BE0D-AADC8FB9F111}"/>
              </a:ext>
            </a:extLst>
          </p:cNvPr>
          <p:cNvSpPr/>
          <p:nvPr/>
        </p:nvSpPr>
        <p:spPr>
          <a:xfrm>
            <a:off x="4710377" y="6305958"/>
            <a:ext cx="2871042" cy="369332"/>
          </a:xfrm>
          <a:prstGeom prst="rect">
            <a:avLst/>
          </a:prstGeom>
        </p:spPr>
        <p:txBody>
          <a:bodyPr wrap="none">
            <a:spAutoFit/>
          </a:bodyPr>
          <a:lstStyle/>
          <a:p>
            <a:r>
              <a:rPr lang="en-US" altLang="ja-JP" dirty="0"/>
              <a:t>SA(0) &lt; SA(4) &amp; SA(5) &lt; SA(4)</a:t>
            </a:r>
            <a:endParaRPr lang="ja-JP" altLang="en-US" dirty="0"/>
          </a:p>
        </p:txBody>
      </p:sp>
    </p:spTree>
    <p:extLst>
      <p:ext uri="{BB962C8B-B14F-4D97-AF65-F5344CB8AC3E}">
        <p14:creationId xmlns:p14="http://schemas.microsoft.com/office/powerpoint/2010/main" val="30539997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255895-984B-455C-BCB7-74AF9DE6C107}"/>
              </a:ext>
            </a:extLst>
          </p:cNvPr>
          <p:cNvSpPr>
            <a:spLocks noGrp="1"/>
          </p:cNvSpPr>
          <p:nvPr>
            <p:ph type="title"/>
          </p:nvPr>
        </p:nvSpPr>
        <p:spPr/>
        <p:txBody>
          <a:bodyPr/>
          <a:lstStyle/>
          <a:p>
            <a:r>
              <a:rPr kumimoji="1" lang="en-US" altLang="ja-JP" dirty="0"/>
              <a:t>Leaf Node Merging</a:t>
            </a:r>
            <a:endParaRPr kumimoji="1" lang="ja-JP" altLang="en-US" dirty="0"/>
          </a:p>
        </p:txBody>
      </p:sp>
      <p:sp>
        <p:nvSpPr>
          <p:cNvPr id="3" name="コンテンツ プレースホルダー 2">
            <a:extLst>
              <a:ext uri="{FF2B5EF4-FFF2-40B4-BE49-F238E27FC236}">
                <a16:creationId xmlns:a16="http://schemas.microsoft.com/office/drawing/2014/main" id="{DB8490F2-7687-4D7B-B56F-316EE75CBAC6}"/>
              </a:ext>
            </a:extLst>
          </p:cNvPr>
          <p:cNvSpPr>
            <a:spLocks noGrp="1"/>
          </p:cNvSpPr>
          <p:nvPr>
            <p:ph idx="1"/>
          </p:nvPr>
        </p:nvSpPr>
        <p:spPr/>
        <p:txBody>
          <a:bodyPr/>
          <a:lstStyle/>
          <a:p>
            <a:r>
              <a:rPr kumimoji="1" lang="en-US" altLang="ja-JP" dirty="0"/>
              <a:t>Wide BVH leaf nodes often have empty slots</a:t>
            </a:r>
          </a:p>
          <a:p>
            <a:r>
              <a:rPr lang="en-US" altLang="ja-JP" dirty="0"/>
              <a:t>Merging multiple nodes reduces memory consumption</a:t>
            </a:r>
          </a:p>
          <a:p>
            <a:r>
              <a:rPr kumimoji="1" lang="en-US" altLang="ja-JP" dirty="0"/>
              <a:t>Each wide BVH node needs masks</a:t>
            </a:r>
          </a:p>
          <a:p>
            <a:r>
              <a:rPr lang="en-US" altLang="ja-JP" dirty="0"/>
              <a:t>From 5 to 10% speedup in my experience (LPDDR3@1867MHz)</a:t>
            </a:r>
            <a:endParaRPr kumimoji="1" lang="ja-JP" altLang="en-US" dirty="0"/>
          </a:p>
        </p:txBody>
      </p:sp>
      <p:graphicFrame>
        <p:nvGraphicFramePr>
          <p:cNvPr id="4" name="表 3">
            <a:extLst>
              <a:ext uri="{FF2B5EF4-FFF2-40B4-BE49-F238E27FC236}">
                <a16:creationId xmlns:a16="http://schemas.microsoft.com/office/drawing/2014/main" id="{17FCE985-7D30-49C5-AB14-F68495C38863}"/>
              </a:ext>
            </a:extLst>
          </p:cNvPr>
          <p:cNvGraphicFramePr>
            <a:graphicFrameLocks noGrp="1"/>
          </p:cNvGraphicFramePr>
          <p:nvPr>
            <p:extLst>
              <p:ext uri="{D42A27DB-BD31-4B8C-83A1-F6EECF244321}">
                <p14:modId xmlns:p14="http://schemas.microsoft.com/office/powerpoint/2010/main" val="3254905492"/>
              </p:ext>
            </p:extLst>
          </p:nvPr>
        </p:nvGraphicFramePr>
        <p:xfrm>
          <a:off x="1108627" y="5058336"/>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5393153"/>
                  </a:ext>
                </a:extLst>
              </a:tr>
            </a:tbl>
          </a:graphicData>
        </a:graphic>
      </p:graphicFrame>
      <p:graphicFrame>
        <p:nvGraphicFramePr>
          <p:cNvPr id="5" name="表 4">
            <a:extLst>
              <a:ext uri="{FF2B5EF4-FFF2-40B4-BE49-F238E27FC236}">
                <a16:creationId xmlns:a16="http://schemas.microsoft.com/office/drawing/2014/main" id="{62EABB55-F9AE-4120-AAE4-63377E607AE5}"/>
              </a:ext>
            </a:extLst>
          </p:cNvPr>
          <p:cNvGraphicFramePr>
            <a:graphicFrameLocks noGrp="1"/>
          </p:cNvGraphicFramePr>
          <p:nvPr>
            <p:extLst>
              <p:ext uri="{D42A27DB-BD31-4B8C-83A1-F6EECF244321}">
                <p14:modId xmlns:p14="http://schemas.microsoft.com/office/powerpoint/2010/main" val="789082811"/>
              </p:ext>
            </p:extLst>
          </p:nvPr>
        </p:nvGraphicFramePr>
        <p:xfrm>
          <a:off x="4846497" y="505385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5393153"/>
                  </a:ext>
                </a:extLst>
              </a:tr>
            </a:tbl>
          </a:graphicData>
        </a:graphic>
      </p:graphicFrame>
      <p:graphicFrame>
        <p:nvGraphicFramePr>
          <p:cNvPr id="6" name="表 5">
            <a:extLst>
              <a:ext uri="{FF2B5EF4-FFF2-40B4-BE49-F238E27FC236}">
                <a16:creationId xmlns:a16="http://schemas.microsoft.com/office/drawing/2014/main" id="{3442FEF9-5A5A-428B-A8B1-1CB45FC57F1B}"/>
              </a:ext>
            </a:extLst>
          </p:cNvPr>
          <p:cNvGraphicFramePr>
            <a:graphicFrameLocks noGrp="1"/>
          </p:cNvGraphicFramePr>
          <p:nvPr>
            <p:extLst>
              <p:ext uri="{D42A27DB-BD31-4B8C-83A1-F6EECF244321}">
                <p14:modId xmlns:p14="http://schemas.microsoft.com/office/powerpoint/2010/main" val="664309732"/>
              </p:ext>
            </p:extLst>
          </p:nvPr>
        </p:nvGraphicFramePr>
        <p:xfrm>
          <a:off x="8677080" y="506366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15393153"/>
                  </a:ext>
                </a:extLst>
              </a:tr>
            </a:tbl>
          </a:graphicData>
        </a:graphic>
      </p:graphicFrame>
      <p:sp>
        <p:nvSpPr>
          <p:cNvPr id="7" name="十字形 6">
            <a:extLst>
              <a:ext uri="{FF2B5EF4-FFF2-40B4-BE49-F238E27FC236}">
                <a16:creationId xmlns:a16="http://schemas.microsoft.com/office/drawing/2014/main" id="{A71B0B41-E35A-4332-B19E-28098B4C8109}"/>
              </a:ext>
            </a:extLst>
          </p:cNvPr>
          <p:cNvSpPr/>
          <p:nvPr/>
        </p:nvSpPr>
        <p:spPr>
          <a:xfrm>
            <a:off x="3881962" y="4850736"/>
            <a:ext cx="720000" cy="720000"/>
          </a:xfrm>
          <a:prstGeom prst="plus">
            <a:avLst>
              <a:gd name="adj" fmla="val 4087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次の値と等しい 7">
            <a:extLst>
              <a:ext uri="{FF2B5EF4-FFF2-40B4-BE49-F238E27FC236}">
                <a16:creationId xmlns:a16="http://schemas.microsoft.com/office/drawing/2014/main" id="{AD7F3A79-3B48-40B5-ABE3-C176DE621A00}"/>
              </a:ext>
            </a:extLst>
          </p:cNvPr>
          <p:cNvSpPr/>
          <p:nvPr/>
        </p:nvSpPr>
        <p:spPr>
          <a:xfrm>
            <a:off x="7712545" y="4957623"/>
            <a:ext cx="720000" cy="516882"/>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8729144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F425770-5E7C-4A40-9596-43366F47D805}"/>
              </a:ext>
            </a:extLst>
          </p:cNvPr>
          <p:cNvSpPr>
            <a:spLocks noGrp="1"/>
          </p:cNvSpPr>
          <p:nvPr>
            <p:ph type="title"/>
          </p:nvPr>
        </p:nvSpPr>
        <p:spPr/>
        <p:txBody>
          <a:bodyPr/>
          <a:lstStyle/>
          <a:p>
            <a:r>
              <a:rPr kumimoji="1" lang="en-US" altLang="ja-JP" dirty="0"/>
              <a:t>Many Lights</a:t>
            </a:r>
            <a:endParaRPr kumimoji="1" lang="ja-JP" altLang="en-US" dirty="0"/>
          </a:p>
        </p:txBody>
      </p:sp>
      <p:sp>
        <p:nvSpPr>
          <p:cNvPr id="5" name="テキスト プレースホルダー 4">
            <a:extLst>
              <a:ext uri="{FF2B5EF4-FFF2-40B4-BE49-F238E27FC236}">
                <a16:creationId xmlns:a16="http://schemas.microsoft.com/office/drawing/2014/main" id="{53B0EB5C-E6D5-4257-899B-ED062F84A1F6}"/>
              </a:ext>
            </a:extLst>
          </p:cNvPr>
          <p:cNvSpPr>
            <a:spLocks noGrp="1"/>
          </p:cNvSpPr>
          <p:nvPr>
            <p:ph type="body" idx="1"/>
          </p:nvPr>
        </p:nvSpPr>
        <p:spPr/>
        <p:txBody>
          <a:bodyPr/>
          <a:lstStyle/>
          <a:p>
            <a:r>
              <a:rPr lang="en-US" altLang="ja-JP" dirty="0"/>
              <a:t>Adaptive Tree Splitting</a:t>
            </a:r>
          </a:p>
          <a:p>
            <a:r>
              <a:rPr lang="en-US" altLang="ja-JP" dirty="0"/>
              <a:t>Stochastic Lightcuts</a:t>
            </a:r>
          </a:p>
          <a:p>
            <a:r>
              <a:rPr lang="en-US" altLang="ja-JP" dirty="0"/>
              <a:t>Stochastic Light Culling</a:t>
            </a:r>
            <a:endParaRPr lang="ja-JP" altLang="en-US" dirty="0"/>
          </a:p>
        </p:txBody>
      </p:sp>
    </p:spTree>
    <p:extLst>
      <p:ext uri="{BB962C8B-B14F-4D97-AF65-F5344CB8AC3E}">
        <p14:creationId xmlns:p14="http://schemas.microsoft.com/office/powerpoint/2010/main" val="41791442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Many-Lights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normAutofit lnSpcReduction="10000"/>
          </a:bodyPr>
          <a:lstStyle/>
          <a:p>
            <a:r>
              <a:rPr kumimoji="1" lang="en-US" altLang="ja-JP" dirty="0"/>
              <a:t>Recent techniques use BVH</a:t>
            </a:r>
          </a:p>
          <a:p>
            <a:pPr lvl="1"/>
            <a:r>
              <a:rPr lang="en-US" altLang="ja-JP" dirty="0"/>
              <a:t>Adaptive Tree Splitting</a:t>
            </a:r>
          </a:p>
          <a:p>
            <a:pPr lvl="2"/>
            <a:r>
              <a:rPr lang="en-US" altLang="ja-JP" dirty="0"/>
              <a:t>Importance Sampling of Many Lights with Adaptive Tree Splitting</a:t>
            </a:r>
          </a:p>
          <a:p>
            <a:pPr lvl="2"/>
            <a:r>
              <a:rPr lang="en-US" altLang="ja-JP" dirty="0"/>
              <a:t>Importance Sampling of Many Lights on the GPU</a:t>
            </a:r>
          </a:p>
          <a:p>
            <a:pPr lvl="2"/>
            <a:r>
              <a:rPr lang="en-US" altLang="ja-JP" dirty="0"/>
              <a:t>Dynamic Many-Light Sampling for Real-Time Ray Tracing</a:t>
            </a:r>
          </a:p>
          <a:p>
            <a:pPr lvl="2"/>
            <a:r>
              <a:rPr lang="en-US" altLang="ja-JP" dirty="0"/>
              <a:t>Adaptive BRDF-Oriented Multiple Importance Sampling of Many Lights</a:t>
            </a:r>
          </a:p>
          <a:p>
            <a:pPr lvl="1"/>
            <a:r>
              <a:rPr lang="en-US" altLang="ja-JP" dirty="0" err="1"/>
              <a:t>Lightcuts</a:t>
            </a:r>
            <a:endParaRPr lang="en-US" altLang="ja-JP" dirty="0"/>
          </a:p>
          <a:p>
            <a:pPr lvl="2"/>
            <a:r>
              <a:rPr lang="en-US" altLang="ja-JP" dirty="0"/>
              <a:t>Stochastic </a:t>
            </a:r>
            <a:r>
              <a:rPr lang="en-US" altLang="ja-JP" dirty="0" err="1"/>
              <a:t>Lightcuts</a:t>
            </a:r>
            <a:endParaRPr lang="en-US" altLang="ja-JP" dirty="0"/>
          </a:p>
          <a:p>
            <a:pPr lvl="1"/>
            <a:r>
              <a:rPr kumimoji="1" lang="en-US" altLang="ja-JP" dirty="0"/>
              <a:t>Light Culling</a:t>
            </a:r>
          </a:p>
          <a:p>
            <a:pPr lvl="2"/>
            <a:r>
              <a:rPr lang="en-US" altLang="ja-JP" dirty="0"/>
              <a:t>Stochastic Light Culling</a:t>
            </a:r>
            <a:endParaRPr kumimoji="1" lang="en-US" altLang="ja-JP" dirty="0"/>
          </a:p>
          <a:p>
            <a:pPr lvl="2"/>
            <a:r>
              <a:rPr lang="en-US" altLang="ja-JP" dirty="0"/>
              <a:t>Hierarchical Russian Roulette for Vertex Connections</a:t>
            </a:r>
          </a:p>
          <a:p>
            <a:pPr lvl="2"/>
            <a:r>
              <a:rPr lang="en-US" altLang="ja-JP" dirty="0"/>
              <a:t>Blue-Noise Dithered QMC Hierarchical Russian Roulette</a:t>
            </a:r>
          </a:p>
        </p:txBody>
      </p:sp>
    </p:spTree>
    <p:extLst>
      <p:ext uri="{BB962C8B-B14F-4D97-AF65-F5344CB8AC3E}">
        <p14:creationId xmlns:p14="http://schemas.microsoft.com/office/powerpoint/2010/main" val="26999936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bg1">
                <a:lumMod val="75000"/>
                <a:lumOff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5" name="太陽 44">
            <a:extLst>
              <a:ext uri="{FF2B5EF4-FFF2-40B4-BE49-F238E27FC236}">
                <a16:creationId xmlns:a16="http://schemas.microsoft.com/office/drawing/2014/main" id="{6C6039FF-148E-4F19-A944-E781BDA66211}"/>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太陽 45">
            <a:extLst>
              <a:ext uri="{FF2B5EF4-FFF2-40B4-BE49-F238E27FC236}">
                <a16:creationId xmlns:a16="http://schemas.microsoft.com/office/drawing/2014/main" id="{88A3DA7F-8E66-4C8F-9E84-B344B42EFCA3}"/>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太陽 46">
            <a:extLst>
              <a:ext uri="{FF2B5EF4-FFF2-40B4-BE49-F238E27FC236}">
                <a16:creationId xmlns:a16="http://schemas.microsoft.com/office/drawing/2014/main" id="{1A5393D3-8DCB-4836-92C2-0CF8323AED00}"/>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太陽 47">
            <a:extLst>
              <a:ext uri="{FF2B5EF4-FFF2-40B4-BE49-F238E27FC236}">
                <a16:creationId xmlns:a16="http://schemas.microsoft.com/office/drawing/2014/main" id="{7E00E4C2-C346-492B-866E-CE81A0D212DA}"/>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太陽 48">
            <a:extLst>
              <a:ext uri="{FF2B5EF4-FFF2-40B4-BE49-F238E27FC236}">
                <a16:creationId xmlns:a16="http://schemas.microsoft.com/office/drawing/2014/main" id="{CDD42D57-F389-4347-9569-B5BAC48F4A75}"/>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太陽 49">
            <a:extLst>
              <a:ext uri="{FF2B5EF4-FFF2-40B4-BE49-F238E27FC236}">
                <a16:creationId xmlns:a16="http://schemas.microsoft.com/office/drawing/2014/main" id="{C0F28D0D-4DCF-44DB-9206-B535849634E0}"/>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太陽 50">
            <a:extLst>
              <a:ext uri="{FF2B5EF4-FFF2-40B4-BE49-F238E27FC236}">
                <a16:creationId xmlns:a16="http://schemas.microsoft.com/office/drawing/2014/main" id="{91DCBE5E-A985-4A95-B6F0-B4FD6C924095}"/>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太陽 51">
            <a:extLst>
              <a:ext uri="{FF2B5EF4-FFF2-40B4-BE49-F238E27FC236}">
                <a16:creationId xmlns:a16="http://schemas.microsoft.com/office/drawing/2014/main" id="{5D19DA2C-778B-42BD-B148-5922F80BC839}"/>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太陽 52">
            <a:extLst>
              <a:ext uri="{FF2B5EF4-FFF2-40B4-BE49-F238E27FC236}">
                <a16:creationId xmlns:a16="http://schemas.microsoft.com/office/drawing/2014/main" id="{3C4A8E5F-2DD8-4E4F-BA71-19DB98CFE7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太陽 53">
            <a:extLst>
              <a:ext uri="{FF2B5EF4-FFF2-40B4-BE49-F238E27FC236}">
                <a16:creationId xmlns:a16="http://schemas.microsoft.com/office/drawing/2014/main" id="{7FB1A536-BB9D-4F55-8217-39CBB491B343}"/>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太陽 54">
            <a:extLst>
              <a:ext uri="{FF2B5EF4-FFF2-40B4-BE49-F238E27FC236}">
                <a16:creationId xmlns:a16="http://schemas.microsoft.com/office/drawing/2014/main" id="{B32E6663-27E9-4A3C-9AAB-BAF04D39BCA5}"/>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568306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4D631774-9190-4858-BB60-4F793A2DB157}"/>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1E398D11-70DE-4F51-8DD5-3C802378B20A}"/>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FFC70E4-3C8B-4AA0-9F1B-9E48CB5B99D6}"/>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EA20A766-7693-43CE-9F7C-CFB8C78701BD}"/>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AB330E2E-42AD-4748-89B5-3810A4C64E8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A40F72A4-B57B-43B3-AABC-A789F55A160F}"/>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ECA6325B-E2E3-41AA-9F6C-CE395C8AF363}"/>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D822A1E9-0BB5-4541-BCA1-ACE819F161A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16FC25A0-3B50-4098-B6B2-C58808FD1A37}"/>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9C6FBC42-080C-45FA-B616-F5943E7C350F}"/>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B1B7C2FF-6655-4DE9-BFDB-FE9DE00A17D4}"/>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591121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024D1BF2-82EA-4FEF-BDEF-2029386ED0BA}"/>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D033D8A5-9386-4CC8-A1CD-365F32E018B7}"/>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71EA0209-33E1-4286-B2AF-D7266DD0A562}"/>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31CB3E14-5781-4AC2-B62C-4FAE835BF5B1}"/>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81DCA946-5292-4CE0-AD1C-3DAE51D1E4BE}"/>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779B3292-2D58-4BE2-B007-9ADA2D0F3329}"/>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B2D4EF2E-503F-48C4-8301-4B0342B5E316}"/>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BD8C55A8-73E8-4DD3-B211-39B9B33DE267}"/>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FAC47E77-84A9-49E1-9B55-5B333752D672}"/>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C8112937-54B8-4D2C-A863-F44701E99D90}"/>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3D45765B-3300-4A3B-BF17-56035E0C849D}"/>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592259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12022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kumimoji="1" lang="en-US" altLang="ja-JP" dirty="0"/>
              <a:t>Ray Traversal</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First-hit</a:t>
            </a:r>
          </a:p>
          <a:p>
            <a:pPr lvl="1"/>
            <a:r>
              <a:rPr lang="en-US" altLang="ja-JP" dirty="0"/>
              <a:t>Radiance ray</a:t>
            </a:r>
            <a:endParaRPr kumimoji="1" lang="en-US" altLang="ja-JP" dirty="0"/>
          </a:p>
          <a:p>
            <a:r>
              <a:rPr lang="en-US" altLang="ja-JP" dirty="0"/>
              <a:t>Any-hit</a:t>
            </a:r>
          </a:p>
          <a:p>
            <a:pPr lvl="1"/>
            <a:r>
              <a:rPr lang="en-US" altLang="ja-JP" dirty="0"/>
              <a:t>Occlusion ray</a:t>
            </a:r>
          </a:p>
          <a:p>
            <a:r>
              <a:rPr kumimoji="1" lang="en-US" altLang="ja-JP" dirty="0"/>
              <a:t>Multi-hit</a:t>
            </a:r>
          </a:p>
          <a:p>
            <a:pPr lvl="1"/>
            <a:r>
              <a:rPr lang="en-US" altLang="ja-JP" dirty="0"/>
              <a:t>Useful for rendering non-opaque objects, etc.</a:t>
            </a:r>
            <a:endParaRPr kumimoji="1" lang="ja-JP" altLang="en-US" dirty="0"/>
          </a:p>
        </p:txBody>
      </p:sp>
    </p:spTree>
    <p:extLst>
      <p:ext uri="{BB962C8B-B14F-4D97-AF65-F5344CB8AC3E}">
        <p14:creationId xmlns:p14="http://schemas.microsoft.com/office/powerpoint/2010/main" val="8210293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7" idx="0"/>
            <a:endCxn id="6" idx="3"/>
          </p:cNvCxnSpPr>
          <p:nvPr/>
        </p:nvCxnSpPr>
        <p:spPr>
          <a:xfrm flipV="1">
            <a:off x="4824043" y="4018970"/>
            <a:ext cx="218632" cy="609713"/>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3ECD6E72-31D7-4B5E-B14E-3289B25A34EB}"/>
              </a:ext>
            </a:extLst>
          </p:cNvPr>
          <p:cNvSpPr txBox="1"/>
          <p:nvPr/>
        </p:nvSpPr>
        <p:spPr>
          <a:xfrm>
            <a:off x="4590806" y="5552621"/>
            <a:ext cx="466474" cy="998350"/>
          </a:xfrm>
          <a:prstGeom prst="rect">
            <a:avLst/>
          </a:prstGeom>
          <a:noFill/>
        </p:spPr>
        <p:txBody>
          <a:bodyPr vert="eaVert" wrap="none" rtlCol="0">
            <a:spAutoFit/>
          </a:bodyPr>
          <a:lstStyle/>
          <a:p>
            <a:r>
              <a:rPr kumimoji="1" lang="en-US" altLang="ja-JP" b="1" dirty="0"/>
              <a:t>0 1 0</a:t>
            </a:r>
            <a:endParaRPr kumimoji="1" lang="ja-JP" altLang="en-US" b="1" dirty="0"/>
          </a:p>
        </p:txBody>
      </p:sp>
      <p:sp>
        <p:nvSpPr>
          <p:cNvPr id="52" name="正方形/長方形 51">
            <a:extLst>
              <a:ext uri="{FF2B5EF4-FFF2-40B4-BE49-F238E27FC236}">
                <a16:creationId xmlns:a16="http://schemas.microsoft.com/office/drawing/2014/main" id="{765950B5-8E9A-487D-AAAF-63386879403A}"/>
              </a:ext>
            </a:extLst>
          </p:cNvPr>
          <p:cNvSpPr/>
          <p:nvPr/>
        </p:nvSpPr>
        <p:spPr>
          <a:xfrm>
            <a:off x="5246318" y="2094708"/>
            <a:ext cx="301686" cy="369332"/>
          </a:xfrm>
          <a:prstGeom prst="rect">
            <a:avLst/>
          </a:prstGeom>
        </p:spPr>
        <p:txBody>
          <a:bodyPr wrap="square">
            <a:spAutoFit/>
          </a:bodyPr>
          <a:lstStyle/>
          <a:p>
            <a:r>
              <a:rPr kumimoji="1" lang="en-US" altLang="ja-JP" b="1" dirty="0"/>
              <a:t>0</a:t>
            </a:r>
            <a:endParaRPr lang="ja-JP" altLang="en-US" dirty="0"/>
          </a:p>
        </p:txBody>
      </p:sp>
      <p:sp>
        <p:nvSpPr>
          <p:cNvPr id="53" name="正方形/長方形 52">
            <a:extLst>
              <a:ext uri="{FF2B5EF4-FFF2-40B4-BE49-F238E27FC236}">
                <a16:creationId xmlns:a16="http://schemas.microsoft.com/office/drawing/2014/main" id="{AE3E0B50-957F-4724-AE78-09A70D0855F9}"/>
              </a:ext>
            </a:extLst>
          </p:cNvPr>
          <p:cNvSpPr/>
          <p:nvPr/>
        </p:nvSpPr>
        <p:spPr>
          <a:xfrm>
            <a:off x="3831172" y="2951340"/>
            <a:ext cx="301686" cy="369332"/>
          </a:xfrm>
          <a:prstGeom prst="rect">
            <a:avLst/>
          </a:prstGeom>
        </p:spPr>
        <p:txBody>
          <a:bodyPr wrap="square">
            <a:spAutoFit/>
          </a:bodyPr>
          <a:lstStyle/>
          <a:p>
            <a:r>
              <a:rPr kumimoji="1" lang="en-US" altLang="ja-JP" b="1" dirty="0"/>
              <a:t>0</a:t>
            </a:r>
            <a:endParaRPr lang="ja-JP" altLang="en-US" dirty="0"/>
          </a:p>
        </p:txBody>
      </p:sp>
      <p:sp>
        <p:nvSpPr>
          <p:cNvPr id="54" name="正方形/長方形 53">
            <a:extLst>
              <a:ext uri="{FF2B5EF4-FFF2-40B4-BE49-F238E27FC236}">
                <a16:creationId xmlns:a16="http://schemas.microsoft.com/office/drawing/2014/main" id="{F350AB9C-5474-4356-94C6-67ADB1A622D9}"/>
              </a:ext>
            </a:extLst>
          </p:cNvPr>
          <p:cNvSpPr/>
          <p:nvPr/>
        </p:nvSpPr>
        <p:spPr>
          <a:xfrm>
            <a:off x="4555823" y="4073588"/>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004AE59D-A544-40A5-A33D-846FDD2567D2}"/>
              </a:ext>
            </a:extLst>
          </p:cNvPr>
          <p:cNvSpPr/>
          <p:nvPr/>
        </p:nvSpPr>
        <p:spPr>
          <a:xfrm>
            <a:off x="6643996" y="2094708"/>
            <a:ext cx="301686" cy="369332"/>
          </a:xfrm>
          <a:prstGeom prst="rect">
            <a:avLst/>
          </a:prstGeom>
        </p:spPr>
        <p:txBody>
          <a:bodyPr wrap="square">
            <a:spAutoFit/>
          </a:bodyPr>
          <a:lstStyle/>
          <a:p>
            <a:r>
              <a:rPr lang="en-US" altLang="ja-JP" b="1" dirty="0"/>
              <a:t>1</a:t>
            </a:r>
            <a:endParaRPr lang="ja-JP" altLang="en-US" b="1" dirty="0"/>
          </a:p>
        </p:txBody>
      </p:sp>
      <p:sp>
        <p:nvSpPr>
          <p:cNvPr id="56" name="正方形/長方形 55">
            <a:extLst>
              <a:ext uri="{FF2B5EF4-FFF2-40B4-BE49-F238E27FC236}">
                <a16:creationId xmlns:a16="http://schemas.microsoft.com/office/drawing/2014/main" id="{31AB4D9A-7FF1-49ED-8EA1-F488CEADCE72}"/>
              </a:ext>
            </a:extLst>
          </p:cNvPr>
          <p:cNvSpPr/>
          <p:nvPr/>
        </p:nvSpPr>
        <p:spPr>
          <a:xfrm>
            <a:off x="5004724" y="2951340"/>
            <a:ext cx="301686" cy="369332"/>
          </a:xfrm>
          <a:prstGeom prst="rect">
            <a:avLst/>
          </a:prstGeom>
        </p:spPr>
        <p:txBody>
          <a:bodyPr wrap="square">
            <a:spAutoFit/>
          </a:bodyPr>
          <a:lstStyle/>
          <a:p>
            <a:r>
              <a:rPr lang="en-US" altLang="ja-JP" b="1" dirty="0"/>
              <a:t>1</a:t>
            </a:r>
            <a:endParaRPr lang="ja-JP" altLang="en-US" b="1" dirty="0"/>
          </a:p>
        </p:txBody>
      </p:sp>
      <p:sp>
        <p:nvSpPr>
          <p:cNvPr id="57" name="正方形/長方形 56">
            <a:extLst>
              <a:ext uri="{FF2B5EF4-FFF2-40B4-BE49-F238E27FC236}">
                <a16:creationId xmlns:a16="http://schemas.microsoft.com/office/drawing/2014/main" id="{C91DF1A9-4991-4CDA-86D5-E33DDB19FA07}"/>
              </a:ext>
            </a:extLst>
          </p:cNvPr>
          <p:cNvSpPr/>
          <p:nvPr/>
        </p:nvSpPr>
        <p:spPr>
          <a:xfrm>
            <a:off x="5542819" y="4073943"/>
            <a:ext cx="301686" cy="369332"/>
          </a:xfrm>
          <a:prstGeom prst="rect">
            <a:avLst/>
          </a:prstGeom>
        </p:spPr>
        <p:txBody>
          <a:bodyPr wrap="square">
            <a:spAutoFit/>
          </a:bodyPr>
          <a:lstStyle/>
          <a:p>
            <a:r>
              <a:rPr lang="en-US" altLang="ja-JP" b="1" dirty="0"/>
              <a:t>1</a:t>
            </a:r>
            <a:endParaRPr lang="ja-JP" altLang="en-US" b="1" dirty="0"/>
          </a:p>
        </p:txBody>
      </p:sp>
    </p:spTree>
    <p:extLst>
      <p:ext uri="{BB962C8B-B14F-4D97-AF65-F5344CB8AC3E}">
        <p14:creationId xmlns:p14="http://schemas.microsoft.com/office/powerpoint/2010/main" val="4273979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直線コネクタ 53">
            <a:extLst>
              <a:ext uri="{FF2B5EF4-FFF2-40B4-BE49-F238E27FC236}">
                <a16:creationId xmlns:a16="http://schemas.microsoft.com/office/drawing/2014/main" id="{C61BB21F-2104-4E4F-A2C5-442C7DB9EAF2}"/>
              </a:ext>
            </a:extLst>
          </p:cNvPr>
          <p:cNvCxnSpPr>
            <a:cxnSpLocks/>
            <a:stCxn id="88" idx="2"/>
            <a:endCxn id="58" idx="7"/>
          </p:cNvCxnSpPr>
          <p:nvPr/>
        </p:nvCxnSpPr>
        <p:spPr>
          <a:xfrm>
            <a:off x="7105508" y="3453267"/>
            <a:ext cx="134129" cy="2874455"/>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4661B216-8484-4628-BC60-5D0AAA8401CB}"/>
              </a:ext>
            </a:extLst>
          </p:cNvPr>
          <p:cNvCxnSpPr>
            <a:cxnSpLocks/>
            <a:stCxn id="80" idx="6"/>
            <a:endCxn id="58" idx="7"/>
          </p:cNvCxnSpPr>
          <p:nvPr/>
        </p:nvCxnSpPr>
        <p:spPr>
          <a:xfrm flipH="1">
            <a:off x="7239637" y="6036350"/>
            <a:ext cx="3061390" cy="29137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8" name="楕円 87">
            <a:extLst>
              <a:ext uri="{FF2B5EF4-FFF2-40B4-BE49-F238E27FC236}">
                <a16:creationId xmlns:a16="http://schemas.microsoft.com/office/drawing/2014/main" id="{722B6884-67D7-4AB6-B63A-75374E167968}"/>
              </a:ext>
            </a:extLst>
          </p:cNvPr>
          <p:cNvSpPr/>
          <p:nvPr/>
        </p:nvSpPr>
        <p:spPr>
          <a:xfrm rot="2291915">
            <a:off x="6674544" y="3981797"/>
            <a:ext cx="4025294" cy="1432138"/>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楕円 79">
            <a:extLst>
              <a:ext uri="{FF2B5EF4-FFF2-40B4-BE49-F238E27FC236}">
                <a16:creationId xmlns:a16="http://schemas.microsoft.com/office/drawing/2014/main" id="{09C80CD2-26D3-47D4-9CC5-8746E8FF5603}"/>
              </a:ext>
            </a:extLst>
          </p:cNvPr>
          <p:cNvSpPr/>
          <p:nvPr/>
        </p:nvSpPr>
        <p:spPr>
          <a:xfrm rot="2610477">
            <a:off x="8770840" y="4950326"/>
            <a:ext cx="1773843"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D10F68BC-11A7-4DB4-8C11-68EF2DDE0522}"/>
              </a:ext>
            </a:extLst>
          </p:cNvPr>
          <p:cNvSpPr/>
          <p:nvPr/>
        </p:nvSpPr>
        <p:spPr>
          <a:xfrm rot="2260851">
            <a:off x="2671281" y="4253501"/>
            <a:ext cx="2517168" cy="75857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kumimoji="1" lang="en-US" altLang="ja-JP" dirty="0"/>
                  <a:t>Cost metric: Surface Area Orientation Heuristic (SAOH)</a:t>
                </a:r>
                <a:endParaRPr lang="en-US" altLang="ja-JP" dirty="0"/>
              </a:p>
              <a:p>
                <a:pPr lvl="1"/>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𝐶</m:t>
                        </m:r>
                      </m:e>
                      <m:sub>
                        <m:r>
                          <a:rPr kumimoji="1" lang="en-US" altLang="ja-JP" b="0" i="1" smtClean="0">
                            <a:latin typeface="Cambria Math" panose="02040503050406030204" pitchFamily="18" charset="0"/>
                          </a:rPr>
                          <m:t>𝑠𝑝𝑙𝑖𝑡</m:t>
                        </m:r>
                      </m:sub>
                    </m:sSub>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𝑎𝑥𝑖𝑠</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𝑝𝑜𝑠</m:t>
                    </m:r>
                    <m:r>
                      <a:rPr kumimoji="1" lang="en-US" altLang="ja-JP" b="0" i="1" smtClean="0">
                        <a:latin typeface="Cambria Math" panose="02040503050406030204" pitchFamily="18" charset="0"/>
                      </a:rPr>
                      <m:t>)=</m:t>
                    </m:r>
                    <m:f>
                      <m:fPr>
                        <m:ctrlPr>
                          <a:rPr kumimoji="1" lang="en-US" altLang="ja-JP" i="1" smtClean="0">
                            <a:latin typeface="Cambria Math" panose="02040503050406030204" pitchFamily="18" charset="0"/>
                          </a:rPr>
                        </m:ctrlPr>
                      </m:fPr>
                      <m:num>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𝐿</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b="0" i="1" smtClean="0">
                                <a:latin typeface="Cambria Math" panose="02040503050406030204" pitchFamily="18" charset="0"/>
                              </a:rPr>
                              <m:t>𝑅</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 </m:t>
                        </m:r>
                      </m:num>
                      <m:den>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smtClean="0">
                                <a:latin typeface="Cambria Math" panose="02040503050406030204" pitchFamily="18" charset="0"/>
                                <a:ea typeface="Cambria Math" panose="02040503050406030204" pitchFamily="18" charset="0"/>
                              </a:rPr>
                              <m:t>Ω</m:t>
                            </m:r>
                          </m:sub>
                        </m:sSub>
                      </m:den>
                    </m:f>
                  </m:oMath>
                </a14:m>
                <a:endParaRPr kumimoji="1" lang="en-US" altLang="ja-JP" dirty="0"/>
              </a:p>
              <a:p>
                <a:r>
                  <a:rPr lang="en-US" altLang="ja-JP" dirty="0"/>
                  <a:t>Conservative geometric term</a:t>
                </a:r>
              </a:p>
            </p:txBody>
          </p:sp>
        </mc:Choice>
        <mc:Fallback xmlns="">
          <p:sp>
            <p:nvSpPr>
              <p:cNvPr id="5" name="コンテンツ プレースホルダー 4">
                <a:extLst>
                  <a:ext uri="{FF2B5EF4-FFF2-40B4-BE49-F238E27FC236}">
                    <a16:creationId xmlns:a16="http://schemas.microsoft.com/office/drawing/2014/main" id="{9CEE8AC3-9E90-47A5-923F-0859504728AA}"/>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ja-JP" altLang="en-US">
                    <a:noFill/>
                  </a:rPr>
                  <a:t> </a:t>
                </a:r>
              </a:p>
            </p:txBody>
          </p:sp>
        </mc:Fallback>
      </mc:AlternateContent>
      <p:sp>
        <p:nvSpPr>
          <p:cNvPr id="2" name="楕円 1">
            <a:extLst>
              <a:ext uri="{FF2B5EF4-FFF2-40B4-BE49-F238E27FC236}">
                <a16:creationId xmlns:a16="http://schemas.microsoft.com/office/drawing/2014/main" id="{739350B3-1866-4E03-80D0-6CDD5FFFB46C}"/>
              </a:ext>
            </a:extLst>
          </p:cNvPr>
          <p:cNvSpPr/>
          <p:nvPr/>
        </p:nvSpPr>
        <p:spPr>
          <a:xfrm rot="2260851">
            <a:off x="3195263" y="4253501"/>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89C27AE8-FA42-485F-9C31-C74B889F6167}"/>
              </a:ext>
            </a:extLst>
          </p:cNvPr>
          <p:cNvCxnSpPr>
            <a:cxnSpLocks/>
            <a:stCxn id="6" idx="2"/>
            <a:endCxn id="32" idx="7"/>
          </p:cNvCxnSpPr>
          <p:nvPr/>
        </p:nvCxnSpPr>
        <p:spPr>
          <a:xfrm flipH="1">
            <a:off x="2596882" y="3863464"/>
            <a:ext cx="336904" cy="256577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2C825F29-9F20-43CF-8193-01EAE5CBAAEF}"/>
              </a:ext>
            </a:extLst>
          </p:cNvPr>
          <p:cNvCxnSpPr>
            <a:cxnSpLocks/>
            <a:stCxn id="6" idx="6"/>
            <a:endCxn id="32" idx="7"/>
          </p:cNvCxnSpPr>
          <p:nvPr/>
        </p:nvCxnSpPr>
        <p:spPr>
          <a:xfrm flipH="1">
            <a:off x="2596882" y="5402114"/>
            <a:ext cx="2329061" cy="102712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FCB42451-C16E-4D4C-B17A-9766E215BB8D}"/>
              </a:ext>
            </a:extLst>
          </p:cNvPr>
          <p:cNvCxnSpPr>
            <a:cxnSpLocks/>
            <a:stCxn id="2" idx="2"/>
            <a:endCxn id="32" idx="7"/>
          </p:cNvCxnSpPr>
          <p:nvPr/>
        </p:nvCxnSpPr>
        <p:spPr>
          <a:xfrm flipH="1">
            <a:off x="2596882" y="4110694"/>
            <a:ext cx="750527" cy="23185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4CA17D70-B8C5-406C-9DEB-E756390C6905}"/>
              </a:ext>
            </a:extLst>
          </p:cNvPr>
          <p:cNvCxnSpPr>
            <a:cxnSpLocks/>
            <a:stCxn id="2" idx="6"/>
            <a:endCxn id="32" idx="7"/>
          </p:cNvCxnSpPr>
          <p:nvPr/>
        </p:nvCxnSpPr>
        <p:spPr>
          <a:xfrm flipH="1">
            <a:off x="2596882" y="5002484"/>
            <a:ext cx="1905165" cy="142675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43533F5A-80DB-4694-BDA5-7E89021861F7}"/>
              </a:ext>
            </a:extLst>
          </p:cNvPr>
          <p:cNvSpPr/>
          <p:nvPr/>
        </p:nvSpPr>
        <p:spPr>
          <a:xfrm>
            <a:off x="2443839" y="6402875"/>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E469BB5B-E1D2-45A5-A392-7EE31949B739}"/>
              </a:ext>
            </a:extLst>
          </p:cNvPr>
          <p:cNvSpPr/>
          <p:nvPr/>
        </p:nvSpPr>
        <p:spPr>
          <a:xfrm rot="1858701">
            <a:off x="6986646" y="3699384"/>
            <a:ext cx="2406195"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BDE272C6-B726-4C25-BF62-DCB59BEBCDBA}"/>
              </a:ext>
            </a:extLst>
          </p:cNvPr>
          <p:cNvSpPr/>
          <p:nvPr/>
        </p:nvSpPr>
        <p:spPr>
          <a:xfrm rot="1936448">
            <a:off x="7506665" y="3749006"/>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6" name="直線コネクタ 55">
            <a:extLst>
              <a:ext uri="{FF2B5EF4-FFF2-40B4-BE49-F238E27FC236}">
                <a16:creationId xmlns:a16="http://schemas.microsoft.com/office/drawing/2014/main" id="{180FB1E0-5D83-47E1-99BC-2D533E3DD90C}"/>
              </a:ext>
            </a:extLst>
          </p:cNvPr>
          <p:cNvCxnSpPr>
            <a:cxnSpLocks/>
            <a:stCxn id="53" idx="2"/>
            <a:endCxn id="58" idx="7"/>
          </p:cNvCxnSpPr>
          <p:nvPr/>
        </p:nvCxnSpPr>
        <p:spPr>
          <a:xfrm flipH="1">
            <a:off x="7239637" y="3662581"/>
            <a:ext cx="379728" cy="26651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2770281-44F3-44C6-A6AC-AFDB95FC59F8}"/>
              </a:ext>
            </a:extLst>
          </p:cNvPr>
          <p:cNvCxnSpPr>
            <a:cxnSpLocks/>
            <a:stCxn id="53" idx="6"/>
            <a:endCxn id="58" idx="7"/>
          </p:cNvCxnSpPr>
          <p:nvPr/>
        </p:nvCxnSpPr>
        <p:spPr>
          <a:xfrm flipH="1">
            <a:off x="7239637" y="4441607"/>
            <a:ext cx="1613258" cy="1886115"/>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D2CD6777-1CC1-4CE5-9AA1-52DBB1289C8E}"/>
              </a:ext>
            </a:extLst>
          </p:cNvPr>
          <p:cNvSpPr/>
          <p:nvPr/>
        </p:nvSpPr>
        <p:spPr>
          <a:xfrm>
            <a:off x="7086594" y="6301362"/>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楕円 72">
            <a:extLst>
              <a:ext uri="{FF2B5EF4-FFF2-40B4-BE49-F238E27FC236}">
                <a16:creationId xmlns:a16="http://schemas.microsoft.com/office/drawing/2014/main" id="{AEDCE573-D2D3-4C8A-B158-3A8170891E2D}"/>
              </a:ext>
            </a:extLst>
          </p:cNvPr>
          <p:cNvSpPr/>
          <p:nvPr/>
        </p:nvSpPr>
        <p:spPr>
          <a:xfrm rot="2655998">
            <a:off x="9147519" y="5047688"/>
            <a:ext cx="1248905"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1" name="直線コネクタ 80">
            <a:extLst>
              <a:ext uri="{FF2B5EF4-FFF2-40B4-BE49-F238E27FC236}">
                <a16:creationId xmlns:a16="http://schemas.microsoft.com/office/drawing/2014/main" id="{B8650934-4B61-4FE5-919D-2E0ED45B8E56}"/>
              </a:ext>
            </a:extLst>
          </p:cNvPr>
          <p:cNvCxnSpPr>
            <a:cxnSpLocks/>
            <a:stCxn id="73" idx="6"/>
            <a:endCxn id="58" idx="7"/>
          </p:cNvCxnSpPr>
          <p:nvPr/>
        </p:nvCxnSpPr>
        <p:spPr>
          <a:xfrm flipH="1">
            <a:off x="7239637" y="5786643"/>
            <a:ext cx="2979504" cy="541079"/>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35D8501-DC3F-42B2-905C-6717CBEBDF99}"/>
              </a:ext>
            </a:extLst>
          </p:cNvPr>
          <p:cNvCxnSpPr>
            <a:cxnSpLocks/>
            <a:stCxn id="73" idx="2"/>
            <a:endCxn id="58" idx="7"/>
          </p:cNvCxnSpPr>
          <p:nvPr/>
        </p:nvCxnSpPr>
        <p:spPr>
          <a:xfrm flipH="1">
            <a:off x="7239637" y="4914909"/>
            <a:ext cx="2085164" cy="1412813"/>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228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Wide BVH improves</a:t>
            </a:r>
          </a:p>
          <a:p>
            <a:pPr lvl="1"/>
            <a:r>
              <a:rPr lang="en-US" altLang="ja-JP" dirty="0"/>
              <a:t>Performance</a:t>
            </a:r>
          </a:p>
          <a:p>
            <a:pPr lvl="2"/>
            <a:r>
              <a:rPr lang="en-US" altLang="ja-JP" dirty="0"/>
              <a:t>SIMD utilization</a:t>
            </a:r>
          </a:p>
          <a:p>
            <a:pPr lvl="2"/>
            <a:r>
              <a:rPr lang="en-US" altLang="ja-JP" dirty="0"/>
              <a:t>Less memory</a:t>
            </a:r>
          </a:p>
          <a:p>
            <a:pPr lvl="1"/>
            <a:r>
              <a:rPr lang="en-US" altLang="ja-JP" dirty="0"/>
              <a:t>Accuracy</a:t>
            </a:r>
            <a:r>
              <a:rPr lang="ja-JP" altLang="en-US" dirty="0"/>
              <a:t> </a:t>
            </a:r>
            <a:r>
              <a:rPr lang="en-US" altLang="ja-JP" dirty="0"/>
              <a:t>as well? -&gt; Yes, but not always</a:t>
            </a:r>
          </a:p>
          <a:p>
            <a:pPr lvl="2"/>
            <a:r>
              <a:rPr lang="en-US" altLang="ja-JP" dirty="0"/>
              <a:t>SAOH is inaccurate for nodes close to the root</a:t>
            </a:r>
          </a:p>
          <a:p>
            <a:pPr lvl="2"/>
            <a:r>
              <a:rPr lang="en-US" altLang="ja-JP"/>
              <a:t>possible </a:t>
            </a:r>
            <a:r>
              <a:rPr lang="en-US" altLang="ja-JP" dirty="0"/>
              <a:t>to choose a node from more than two</a:t>
            </a:r>
          </a:p>
          <a:p>
            <a:pPr lvl="1"/>
            <a:endParaRPr lang="en-US" altLang="ja-JP" dirty="0"/>
          </a:p>
        </p:txBody>
      </p:sp>
    </p:spTree>
    <p:extLst>
      <p:ext uri="{BB962C8B-B14F-4D97-AF65-F5344CB8AC3E}">
        <p14:creationId xmlns:p14="http://schemas.microsoft.com/office/powerpoint/2010/main" val="21442743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29ACEB74-A21A-474B-BA6D-1D268D1C6777}"/>
              </a:ext>
            </a:extLst>
          </p:cNvPr>
          <p:cNvPicPr>
            <a:picLocks noChangeAspect="1"/>
          </p:cNvPicPr>
          <p:nvPr/>
        </p:nvPicPr>
        <p:blipFill>
          <a:blip r:embed="rId3"/>
          <a:stretch>
            <a:fillRect/>
          </a:stretch>
        </p:blipFill>
        <p:spPr>
          <a:xfrm>
            <a:off x="0" y="0"/>
            <a:ext cx="12192000" cy="6858000"/>
          </a:xfrm>
          <a:prstGeom prst="rect">
            <a:avLst/>
          </a:prstGeom>
        </p:spPr>
      </p:pic>
      <p:sp>
        <p:nvSpPr>
          <p:cNvPr id="56" name="タイトル 3">
            <a:extLst>
              <a:ext uri="{FF2B5EF4-FFF2-40B4-BE49-F238E27FC236}">
                <a16:creationId xmlns:a16="http://schemas.microsoft.com/office/drawing/2014/main" id="{FB83A86F-1137-4B7D-A26B-CE5C30A2E6FE}"/>
              </a:ext>
            </a:extLst>
          </p:cNvPr>
          <p:cNvSpPr>
            <a:spLocks noGrp="1"/>
          </p:cNvSpPr>
          <p:nvPr>
            <p:ph type="title"/>
          </p:nvPr>
        </p:nvSpPr>
        <p:spPr>
          <a:xfrm>
            <a:off x="740687" y="6338170"/>
            <a:ext cx="10515600" cy="519830"/>
          </a:xfrm>
        </p:spPr>
        <p:txBody>
          <a:bodyPr>
            <a:normAutofit fontScale="90000"/>
          </a:bodyPr>
          <a:lstStyle/>
          <a:p>
            <a:pPr algn="ctr"/>
            <a:r>
              <a:rPr lang="en-US" altLang="ja-JP" sz="3200" dirty="0"/>
              <a:t>Uniform random sampling: 19sec</a:t>
            </a:r>
            <a:endParaRPr kumimoji="1" lang="ja-JP" altLang="en-US" sz="3200" dirty="0"/>
          </a:p>
        </p:txBody>
      </p:sp>
    </p:spTree>
    <p:extLst>
      <p:ext uri="{BB962C8B-B14F-4D97-AF65-F5344CB8AC3E}">
        <p14:creationId xmlns:p14="http://schemas.microsoft.com/office/powerpoint/2010/main" val="6596852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E08587C-487F-4349-9BFE-DFDAA33453FB}"/>
              </a:ext>
            </a:extLst>
          </p:cNvPr>
          <p:cNvPicPr>
            <a:picLocks noChangeAspect="1"/>
          </p:cNvPicPr>
          <p:nvPr/>
        </p:nvPicPr>
        <p:blipFill>
          <a:blip r:embed="rId3"/>
          <a:stretch>
            <a:fillRect/>
          </a:stretch>
        </p:blipFill>
        <p:spPr>
          <a:xfrm>
            <a:off x="0" y="0"/>
            <a:ext cx="12191999" cy="6858000"/>
          </a:xfrm>
          <a:prstGeom prst="rect">
            <a:avLst/>
          </a:prstGeom>
        </p:spPr>
      </p:pic>
      <p:sp>
        <p:nvSpPr>
          <p:cNvPr id="64" name="タイトル 3">
            <a:extLst>
              <a:ext uri="{FF2B5EF4-FFF2-40B4-BE49-F238E27FC236}">
                <a16:creationId xmlns:a16="http://schemas.microsoft.com/office/drawing/2014/main" id="{B57283D7-5575-4E70-9C64-59821CC22582}"/>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(binary BVH): 31sec</a:t>
            </a:r>
            <a:endParaRPr kumimoji="1" lang="ja-JP" altLang="en-US" sz="3200" dirty="0"/>
          </a:p>
        </p:txBody>
      </p:sp>
    </p:spTree>
    <p:extLst>
      <p:ext uri="{BB962C8B-B14F-4D97-AF65-F5344CB8AC3E}">
        <p14:creationId xmlns:p14="http://schemas.microsoft.com/office/powerpoint/2010/main" val="22468411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6AF6834-1969-45BF-BC6D-B60A58BCA9A0}"/>
              </a:ext>
            </a:extLst>
          </p:cNvPr>
          <p:cNvPicPr>
            <a:picLocks noChangeAspect="1"/>
          </p:cNvPicPr>
          <p:nvPr/>
        </p:nvPicPr>
        <p:blipFill>
          <a:blip r:embed="rId3"/>
          <a:stretch>
            <a:fillRect/>
          </a:stretch>
        </p:blipFill>
        <p:spPr>
          <a:xfrm>
            <a:off x="0" y="0"/>
            <a:ext cx="12191999" cy="6858000"/>
          </a:xfrm>
          <a:prstGeom prst="rect">
            <a:avLst/>
          </a:prstGeom>
        </p:spPr>
      </p:pic>
      <p:sp>
        <p:nvSpPr>
          <p:cNvPr id="11" name="タイトル 3">
            <a:extLst>
              <a:ext uri="{FF2B5EF4-FFF2-40B4-BE49-F238E27FC236}">
                <a16:creationId xmlns:a16="http://schemas.microsoft.com/office/drawing/2014/main" id="{B8DEF4EF-0772-4DDF-9ABC-3E5295243B56}"/>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(8-ary BVH): 22sec</a:t>
            </a:r>
            <a:endParaRPr kumimoji="1" lang="ja-JP" altLang="en-US" sz="3200" dirty="0"/>
          </a:p>
        </p:txBody>
      </p:sp>
    </p:spTree>
    <p:extLst>
      <p:ext uri="{BB962C8B-B14F-4D97-AF65-F5344CB8AC3E}">
        <p14:creationId xmlns:p14="http://schemas.microsoft.com/office/powerpoint/2010/main" val="13657237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6" name="楕円 5">
            <a:extLst>
              <a:ext uri="{FF2B5EF4-FFF2-40B4-BE49-F238E27FC236}">
                <a16:creationId xmlns:a16="http://schemas.microsoft.com/office/drawing/2014/main" id="{00C57155-4DE6-4063-B6AD-B431AB4E4D53}"/>
              </a:ext>
            </a:extLst>
          </p:cNvPr>
          <p:cNvSpPr/>
          <p:nvPr/>
        </p:nvSpPr>
        <p:spPr>
          <a:xfrm>
            <a:off x="4374764"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 name="楕円 6">
            <a:extLst>
              <a:ext uri="{FF2B5EF4-FFF2-40B4-BE49-F238E27FC236}">
                <a16:creationId xmlns:a16="http://schemas.microsoft.com/office/drawing/2014/main" id="{DBDCB769-3B42-4754-B005-7BF211F0C2DE}"/>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8" name="楕円 7">
            <a:extLst>
              <a:ext uri="{FF2B5EF4-FFF2-40B4-BE49-F238E27FC236}">
                <a16:creationId xmlns:a16="http://schemas.microsoft.com/office/drawing/2014/main" id="{B099D4AE-4BFE-4CD8-8BBB-8F54093430FB}"/>
              </a:ext>
            </a:extLst>
          </p:cNvPr>
          <p:cNvSpPr/>
          <p:nvPr/>
        </p:nvSpPr>
        <p:spPr>
          <a:xfrm>
            <a:off x="4973041"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9" name="楕円 8">
            <a:extLst>
              <a:ext uri="{FF2B5EF4-FFF2-40B4-BE49-F238E27FC236}">
                <a16:creationId xmlns:a16="http://schemas.microsoft.com/office/drawing/2014/main" id="{C2AEE486-D7CA-4540-898F-AC74511E55F1}"/>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 name="楕円 9">
            <a:extLst>
              <a:ext uri="{FF2B5EF4-FFF2-40B4-BE49-F238E27FC236}">
                <a16:creationId xmlns:a16="http://schemas.microsoft.com/office/drawing/2014/main" id="{6FC4282B-776D-48CF-AD96-73AF79D1D8CE}"/>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1" name="直線コネクタ 10">
            <a:extLst>
              <a:ext uri="{FF2B5EF4-FFF2-40B4-BE49-F238E27FC236}">
                <a16:creationId xmlns:a16="http://schemas.microsoft.com/office/drawing/2014/main" id="{00F2324F-6CF7-49BD-93D2-C3EA37C435CD}"/>
              </a:ext>
            </a:extLst>
          </p:cNvPr>
          <p:cNvCxnSpPr>
            <a:stCxn id="6" idx="3"/>
            <a:endCxn id="7"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7419FF0-84E0-479F-BBCC-57B0438C6B17}"/>
              </a:ext>
            </a:extLst>
          </p:cNvPr>
          <p:cNvCxnSpPr>
            <a:cxnSpLocks/>
            <a:stCxn id="6" idx="5"/>
            <a:endCxn id="8"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B2014786-54D8-44B3-95CA-C4C873867AD3}"/>
              </a:ext>
            </a:extLst>
          </p:cNvPr>
          <p:cNvCxnSpPr>
            <a:cxnSpLocks/>
            <a:stCxn id="8" idx="3"/>
            <a:endCxn id="9"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F35F156-4DCC-41ED-AA1F-AD4F3EA71A14}"/>
              </a:ext>
            </a:extLst>
          </p:cNvPr>
          <p:cNvCxnSpPr>
            <a:cxnSpLocks/>
            <a:stCxn id="8" idx="5"/>
            <a:endCxn id="10"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楕円 14">
            <a:extLst>
              <a:ext uri="{FF2B5EF4-FFF2-40B4-BE49-F238E27FC236}">
                <a16:creationId xmlns:a16="http://schemas.microsoft.com/office/drawing/2014/main" id="{CB4063A6-0CEE-40F8-BBCE-3862895ABA44}"/>
              </a:ext>
            </a:extLst>
          </p:cNvPr>
          <p:cNvSpPr/>
          <p:nvPr/>
        </p:nvSpPr>
        <p:spPr>
          <a:xfrm>
            <a:off x="2972325"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6" name="楕円 15">
            <a:extLst>
              <a:ext uri="{FF2B5EF4-FFF2-40B4-BE49-F238E27FC236}">
                <a16:creationId xmlns:a16="http://schemas.microsoft.com/office/drawing/2014/main" id="{77E148AC-AF54-4305-9343-758CC0A538D4}"/>
              </a:ext>
            </a:extLst>
          </p:cNvPr>
          <p:cNvSpPr/>
          <p:nvPr/>
        </p:nvSpPr>
        <p:spPr>
          <a:xfrm>
            <a:off x="3815164" y="463306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7" name="直線コネクタ 16">
            <a:extLst>
              <a:ext uri="{FF2B5EF4-FFF2-40B4-BE49-F238E27FC236}">
                <a16:creationId xmlns:a16="http://schemas.microsoft.com/office/drawing/2014/main" id="{C7EBC30D-4492-4584-AA0D-16F337F64C8C}"/>
              </a:ext>
            </a:extLst>
          </p:cNvPr>
          <p:cNvCxnSpPr>
            <a:cxnSpLocks/>
            <a:stCxn id="7" idx="3"/>
            <a:endCxn id="15"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CEE137C-1D3F-4736-AE23-0CAB78BB9348}"/>
              </a:ext>
            </a:extLst>
          </p:cNvPr>
          <p:cNvCxnSpPr>
            <a:cxnSpLocks/>
            <a:stCxn id="7" idx="5"/>
            <a:endCxn id="16"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B4025CF1-7E69-4457-B534-F6F9538743E7}"/>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21" name="楕円 20">
            <a:extLst>
              <a:ext uri="{FF2B5EF4-FFF2-40B4-BE49-F238E27FC236}">
                <a16:creationId xmlns:a16="http://schemas.microsoft.com/office/drawing/2014/main" id="{97A5532F-7506-454A-80A3-265B61CB14BE}"/>
              </a:ext>
            </a:extLst>
          </p:cNvPr>
          <p:cNvSpPr/>
          <p:nvPr/>
        </p:nvSpPr>
        <p:spPr>
          <a:xfrm>
            <a:off x="8123470" y="313762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2" name="楕円 21">
            <a:extLst>
              <a:ext uri="{FF2B5EF4-FFF2-40B4-BE49-F238E27FC236}">
                <a16:creationId xmlns:a16="http://schemas.microsoft.com/office/drawing/2014/main" id="{C2F86615-39CE-4AF0-90AD-A333A5E1AEE8}"/>
              </a:ext>
            </a:extLst>
          </p:cNvPr>
          <p:cNvSpPr/>
          <p:nvPr/>
        </p:nvSpPr>
        <p:spPr>
          <a:xfrm>
            <a:off x="7799706" y="4634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23" name="楕円 22">
            <a:extLst>
              <a:ext uri="{FF2B5EF4-FFF2-40B4-BE49-F238E27FC236}">
                <a16:creationId xmlns:a16="http://schemas.microsoft.com/office/drawing/2014/main" id="{B1C3CC6C-7C03-4EFF-A7BA-FBE0166B3DA5}"/>
              </a:ext>
            </a:extLst>
          </p:cNvPr>
          <p:cNvSpPr/>
          <p:nvPr/>
        </p:nvSpPr>
        <p:spPr>
          <a:xfrm>
            <a:off x="8577126" y="463229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24" name="直線コネクタ 23">
            <a:extLst>
              <a:ext uri="{FF2B5EF4-FFF2-40B4-BE49-F238E27FC236}">
                <a16:creationId xmlns:a16="http://schemas.microsoft.com/office/drawing/2014/main" id="{F19C5B1B-8C84-4BC3-AB1B-BBB34959151A}"/>
              </a:ext>
            </a:extLst>
          </p:cNvPr>
          <p:cNvCxnSpPr>
            <a:cxnSpLocks/>
            <a:stCxn id="20" idx="1"/>
            <a:endCxn id="19"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863CDF4B-CC2E-48E5-8F15-307C4EB403E5}"/>
              </a:ext>
            </a:extLst>
          </p:cNvPr>
          <p:cNvCxnSpPr>
            <a:cxnSpLocks/>
            <a:stCxn id="20" idx="6"/>
            <a:endCxn id="21"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55B9D624-AAE0-4034-AAFE-EE8A1B21820D}"/>
              </a:ext>
            </a:extLst>
          </p:cNvPr>
          <p:cNvCxnSpPr>
            <a:cxnSpLocks/>
            <a:stCxn id="32" idx="5"/>
            <a:endCxn id="22"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F83D0F6D-398C-48B7-A167-807A7905AD3B}"/>
              </a:ext>
            </a:extLst>
          </p:cNvPr>
          <p:cNvCxnSpPr>
            <a:cxnSpLocks/>
            <a:stCxn id="21" idx="5"/>
            <a:endCxn id="23"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楕円 27">
            <a:extLst>
              <a:ext uri="{FF2B5EF4-FFF2-40B4-BE49-F238E27FC236}">
                <a16:creationId xmlns:a16="http://schemas.microsoft.com/office/drawing/2014/main" id="{2033DBCD-A7E4-442E-9826-899EBF21337D}"/>
              </a:ext>
            </a:extLst>
          </p:cNvPr>
          <p:cNvSpPr/>
          <p:nvPr/>
        </p:nvSpPr>
        <p:spPr>
          <a:xfrm>
            <a:off x="618906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29" name="楕円 28">
            <a:extLst>
              <a:ext uri="{FF2B5EF4-FFF2-40B4-BE49-F238E27FC236}">
                <a16:creationId xmlns:a16="http://schemas.microsoft.com/office/drawing/2014/main" id="{C980365F-8283-4B1B-8877-AC8981AF794F}"/>
              </a:ext>
            </a:extLst>
          </p:cNvPr>
          <p:cNvSpPr/>
          <p:nvPr/>
        </p:nvSpPr>
        <p:spPr>
          <a:xfrm>
            <a:off x="6976094"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0" name="直線コネクタ 29">
            <a:extLst>
              <a:ext uri="{FF2B5EF4-FFF2-40B4-BE49-F238E27FC236}">
                <a16:creationId xmlns:a16="http://schemas.microsoft.com/office/drawing/2014/main" id="{7CDE0187-7175-4097-9F2D-BE78717AD227}"/>
              </a:ext>
            </a:extLst>
          </p:cNvPr>
          <p:cNvCxnSpPr>
            <a:cxnSpLocks/>
            <a:stCxn id="20" idx="3"/>
            <a:endCxn id="28"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1514453B-1512-4688-9D88-7AC1D63D1739}"/>
              </a:ext>
            </a:extLst>
          </p:cNvPr>
          <p:cNvCxnSpPr>
            <a:cxnSpLocks/>
            <a:stCxn id="32" idx="3"/>
            <a:endCxn id="29"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CF425739-36DB-418A-8D30-15EBF9288696}"/>
              </a:ext>
            </a:extLst>
          </p:cNvPr>
          <p:cNvSpPr/>
          <p:nvPr/>
        </p:nvSpPr>
        <p:spPr>
          <a:xfrm>
            <a:off x="7475054" y="3724325"/>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3" name="直線コネクタ 32">
            <a:extLst>
              <a:ext uri="{FF2B5EF4-FFF2-40B4-BE49-F238E27FC236}">
                <a16:creationId xmlns:a16="http://schemas.microsoft.com/office/drawing/2014/main" id="{3A0AB889-4210-44E3-9008-C24E2F56E9CB}"/>
              </a:ext>
            </a:extLst>
          </p:cNvPr>
          <p:cNvCxnSpPr>
            <a:cxnSpLocks/>
            <a:stCxn id="21" idx="3"/>
            <a:endCxn id="32"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19FD0BFA-FA48-4BD1-994E-F410EBDDAA1E}"/>
              </a:ext>
            </a:extLst>
          </p:cNvPr>
          <p:cNvCxnSpPr>
            <a:cxnSpLocks/>
            <a:stCxn id="19" idx="3"/>
            <a:endCxn id="6"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7EBF8DF6-8A73-4E9E-9DB9-0C26AD618DC8}"/>
              </a:ext>
            </a:extLst>
          </p:cNvPr>
          <p:cNvSpPr/>
          <p:nvPr/>
        </p:nvSpPr>
        <p:spPr>
          <a:xfrm>
            <a:off x="4330112" y="1880238"/>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6" name="正方形/長方形 35">
            <a:extLst>
              <a:ext uri="{FF2B5EF4-FFF2-40B4-BE49-F238E27FC236}">
                <a16:creationId xmlns:a16="http://schemas.microsoft.com/office/drawing/2014/main" id="{41172957-B9D6-427B-8DB5-367AC0692BFE}"/>
              </a:ext>
            </a:extLst>
          </p:cNvPr>
          <p:cNvSpPr/>
          <p:nvPr/>
        </p:nvSpPr>
        <p:spPr>
          <a:xfrm>
            <a:off x="4959351" y="2852381"/>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7" name="正方形/長方形 36">
            <a:extLst>
              <a:ext uri="{FF2B5EF4-FFF2-40B4-BE49-F238E27FC236}">
                <a16:creationId xmlns:a16="http://schemas.microsoft.com/office/drawing/2014/main" id="{5E146231-086E-4BE1-B019-E4562547C8D3}"/>
              </a:ext>
            </a:extLst>
          </p:cNvPr>
          <p:cNvSpPr/>
          <p:nvPr/>
        </p:nvSpPr>
        <p:spPr>
          <a:xfrm>
            <a:off x="5393119" y="3853003"/>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cxnSp>
        <p:nvCxnSpPr>
          <p:cNvPr id="40" name="直線コネクタ 39">
            <a:extLst>
              <a:ext uri="{FF2B5EF4-FFF2-40B4-BE49-F238E27FC236}">
                <a16:creationId xmlns:a16="http://schemas.microsoft.com/office/drawing/2014/main" id="{D2AB7221-616F-4E5D-B614-6C781EB2097A}"/>
              </a:ext>
            </a:extLst>
          </p:cNvPr>
          <p:cNvCxnSpPr>
            <a:cxnSpLocks/>
            <a:stCxn id="42" idx="0"/>
            <a:endCxn id="10" idx="4"/>
          </p:cNvCxnSpPr>
          <p:nvPr/>
        </p:nvCxnSpPr>
        <p:spPr>
          <a:xfrm flipH="1" flipV="1">
            <a:off x="5621330" y="5104171"/>
            <a:ext cx="474670" cy="62749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07EEA47-5607-4F2F-9877-D9965E8D93BE}"/>
              </a:ext>
            </a:extLst>
          </p:cNvPr>
          <p:cNvCxnSpPr>
            <a:cxnSpLocks/>
            <a:stCxn id="42" idx="0"/>
            <a:endCxn id="28" idx="4"/>
          </p:cNvCxnSpPr>
          <p:nvPr/>
        </p:nvCxnSpPr>
        <p:spPr>
          <a:xfrm flipV="1">
            <a:off x="6096000" y="5104171"/>
            <a:ext cx="330813"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0542C8A7-D260-4123-B0DE-CB3EA0A58FC4}"/>
              </a:ext>
            </a:extLst>
          </p:cNvPr>
          <p:cNvCxnSpPr>
            <a:cxnSpLocks/>
            <a:endCxn id="29" idx="4"/>
          </p:cNvCxnSpPr>
          <p:nvPr/>
        </p:nvCxnSpPr>
        <p:spPr>
          <a:xfrm flipV="1">
            <a:off x="6124793" y="5104171"/>
            <a:ext cx="1089045" cy="589433"/>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81E91D33-036C-44D8-8FCF-2C5B449317ED}"/>
              </a:ext>
            </a:extLst>
          </p:cNvPr>
          <p:cNvCxnSpPr>
            <a:cxnSpLocks/>
            <a:stCxn id="42" idx="0"/>
            <a:endCxn id="22" idx="3"/>
          </p:cNvCxnSpPr>
          <p:nvPr/>
        </p:nvCxnSpPr>
        <p:spPr>
          <a:xfrm flipV="1">
            <a:off x="6096000" y="5040529"/>
            <a:ext cx="1773340" cy="691132"/>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73D6B2C2-B42F-45D3-B7ED-E5E71947E33A}"/>
              </a:ext>
            </a:extLst>
          </p:cNvPr>
          <p:cNvCxnSpPr>
            <a:cxnSpLocks/>
            <a:stCxn id="42" idx="0"/>
            <a:endCxn id="23" idx="3"/>
          </p:cNvCxnSpPr>
          <p:nvPr/>
        </p:nvCxnSpPr>
        <p:spPr>
          <a:xfrm flipV="1">
            <a:off x="6096000" y="5038147"/>
            <a:ext cx="2550760" cy="693514"/>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94155994-6137-47B4-8C1A-87754ED4EC76}"/>
              </a:ext>
            </a:extLst>
          </p:cNvPr>
          <p:cNvCxnSpPr>
            <a:cxnSpLocks/>
            <a:endCxn id="15" idx="5"/>
          </p:cNvCxnSpPr>
          <p:nvPr/>
        </p:nvCxnSpPr>
        <p:spPr>
          <a:xfrm flipH="1" flipV="1">
            <a:off x="3378179" y="5034537"/>
            <a:ext cx="2717821" cy="65906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7FFF8C35-CAA0-4D6B-8306-14FDAA5915D3}"/>
              </a:ext>
            </a:extLst>
          </p:cNvPr>
          <p:cNvCxnSpPr>
            <a:cxnSpLocks/>
            <a:stCxn id="42" idx="0"/>
            <a:endCxn id="16" idx="5"/>
          </p:cNvCxnSpPr>
          <p:nvPr/>
        </p:nvCxnSpPr>
        <p:spPr>
          <a:xfrm flipH="1" flipV="1">
            <a:off x="4221018" y="5038914"/>
            <a:ext cx="1874982" cy="69274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116DFBB4-D99C-4747-A62A-94176EFD027C}"/>
              </a:ext>
            </a:extLst>
          </p:cNvPr>
          <p:cNvCxnSpPr>
            <a:cxnSpLocks/>
            <a:stCxn id="42" idx="0"/>
            <a:endCxn id="9" idx="4"/>
          </p:cNvCxnSpPr>
          <p:nvPr/>
        </p:nvCxnSpPr>
        <p:spPr>
          <a:xfrm flipH="1" flipV="1">
            <a:off x="4824043" y="5104171"/>
            <a:ext cx="1271957"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楕円 18">
            <a:extLst>
              <a:ext uri="{FF2B5EF4-FFF2-40B4-BE49-F238E27FC236}">
                <a16:creationId xmlns:a16="http://schemas.microsoft.com/office/drawing/2014/main" id="{B9293495-7D8F-45A5-AFD2-90AE680578EE}"/>
              </a:ext>
            </a:extLst>
          </p:cNvPr>
          <p:cNvSpPr/>
          <p:nvPr/>
        </p:nvSpPr>
        <p:spPr>
          <a:xfrm>
            <a:off x="5858256" y="1988552"/>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42" name="楕円 41">
            <a:extLst>
              <a:ext uri="{FF2B5EF4-FFF2-40B4-BE49-F238E27FC236}">
                <a16:creationId xmlns:a16="http://schemas.microsoft.com/office/drawing/2014/main" id="{9C43F123-0AB3-48E8-856D-B5F6D35B4505}"/>
              </a:ext>
            </a:extLst>
          </p:cNvPr>
          <p:cNvSpPr/>
          <p:nvPr/>
        </p:nvSpPr>
        <p:spPr>
          <a:xfrm>
            <a:off x="5858256" y="5731661"/>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2" name="正方形/長方形 71">
            <a:extLst>
              <a:ext uri="{FF2B5EF4-FFF2-40B4-BE49-F238E27FC236}">
                <a16:creationId xmlns:a16="http://schemas.microsoft.com/office/drawing/2014/main" id="{3478EAD9-B8F2-4F86-87C0-7A24A58A48FA}"/>
              </a:ext>
            </a:extLst>
          </p:cNvPr>
          <p:cNvSpPr/>
          <p:nvPr/>
        </p:nvSpPr>
        <p:spPr>
          <a:xfrm>
            <a:off x="6131205" y="5324272"/>
            <a:ext cx="1538049" cy="369332"/>
          </a:xfrm>
          <a:prstGeom prst="rect">
            <a:avLst/>
          </a:prstGeom>
        </p:spPr>
        <p:txBody>
          <a:bodyPr wrap="none">
            <a:spAutoFit/>
          </a:bodyPr>
          <a:lstStyle/>
          <a:p>
            <a:pPr algn="ctr"/>
            <a:r>
              <a:rPr lang="en-US" altLang="ja-JP" dirty="0"/>
              <a:t>more accurate</a:t>
            </a:r>
            <a:endParaRPr lang="ja-JP" altLang="en-US" dirty="0"/>
          </a:p>
        </p:txBody>
      </p:sp>
      <p:sp>
        <p:nvSpPr>
          <p:cNvPr id="74" name="正方形/長方形 73">
            <a:extLst>
              <a:ext uri="{FF2B5EF4-FFF2-40B4-BE49-F238E27FC236}">
                <a16:creationId xmlns:a16="http://schemas.microsoft.com/office/drawing/2014/main" id="{FFB88983-10D4-4CF4-8E63-CCA0A31C9E4B}"/>
              </a:ext>
            </a:extLst>
          </p:cNvPr>
          <p:cNvSpPr/>
          <p:nvPr/>
        </p:nvSpPr>
        <p:spPr>
          <a:xfrm>
            <a:off x="1367659" y="4628683"/>
            <a:ext cx="651140" cy="369332"/>
          </a:xfrm>
          <a:prstGeom prst="rect">
            <a:avLst/>
          </a:prstGeom>
        </p:spPr>
        <p:txBody>
          <a:bodyPr wrap="none">
            <a:spAutoFit/>
          </a:bodyPr>
          <a:lstStyle/>
          <a:p>
            <a:pPr algn="ctr"/>
            <a:r>
              <a:rPr lang="en-US" altLang="ja-JP" b="1" dirty="0"/>
              <a:t>Arity</a:t>
            </a:r>
            <a:endParaRPr lang="ja-JP" altLang="en-US" b="1" dirty="0"/>
          </a:p>
        </p:txBody>
      </p:sp>
      <p:sp>
        <p:nvSpPr>
          <p:cNvPr id="75" name="正方形/長方形 74">
            <a:extLst>
              <a:ext uri="{FF2B5EF4-FFF2-40B4-BE49-F238E27FC236}">
                <a16:creationId xmlns:a16="http://schemas.microsoft.com/office/drawing/2014/main" id="{E33179C6-39CB-4D41-976A-73D382079846}"/>
              </a:ext>
            </a:extLst>
          </p:cNvPr>
          <p:cNvSpPr/>
          <p:nvPr/>
        </p:nvSpPr>
        <p:spPr>
          <a:xfrm>
            <a:off x="1542386" y="5580404"/>
            <a:ext cx="301686" cy="369332"/>
          </a:xfrm>
          <a:prstGeom prst="rect">
            <a:avLst/>
          </a:prstGeom>
        </p:spPr>
        <p:txBody>
          <a:bodyPr wrap="none">
            <a:spAutoFit/>
          </a:bodyPr>
          <a:lstStyle/>
          <a:p>
            <a:pPr algn="ctr"/>
            <a:r>
              <a:rPr lang="en-US" altLang="ja-JP" b="1" dirty="0"/>
              <a:t>8</a:t>
            </a:r>
            <a:endParaRPr lang="ja-JP" altLang="en-US" b="1" dirty="0"/>
          </a:p>
        </p:txBody>
      </p:sp>
      <p:sp>
        <p:nvSpPr>
          <p:cNvPr id="48" name="正方形/長方形 47">
            <a:extLst>
              <a:ext uri="{FF2B5EF4-FFF2-40B4-BE49-F238E27FC236}">
                <a16:creationId xmlns:a16="http://schemas.microsoft.com/office/drawing/2014/main" id="{7AC674C4-E0F7-44CD-B73B-13EDB5FFF5ED}"/>
              </a:ext>
            </a:extLst>
          </p:cNvPr>
          <p:cNvSpPr/>
          <p:nvPr/>
        </p:nvSpPr>
        <p:spPr>
          <a:xfrm>
            <a:off x="1542386" y="3681719"/>
            <a:ext cx="301686" cy="369332"/>
          </a:xfrm>
          <a:prstGeom prst="rect">
            <a:avLst/>
          </a:prstGeom>
        </p:spPr>
        <p:txBody>
          <a:bodyPr wrap="none">
            <a:spAutoFit/>
          </a:bodyPr>
          <a:lstStyle/>
          <a:p>
            <a:pPr algn="ctr"/>
            <a:r>
              <a:rPr lang="en-US" altLang="ja-JP" b="1" dirty="0"/>
              <a:t>2</a:t>
            </a:r>
          </a:p>
        </p:txBody>
      </p:sp>
      <p:cxnSp>
        <p:nvCxnSpPr>
          <p:cNvPr id="49" name="直線コネクタ 48">
            <a:extLst>
              <a:ext uri="{FF2B5EF4-FFF2-40B4-BE49-F238E27FC236}">
                <a16:creationId xmlns:a16="http://schemas.microsoft.com/office/drawing/2014/main" id="{D127D56B-DB2C-4909-9589-BE73943F030A}"/>
              </a:ext>
            </a:extLst>
          </p:cNvPr>
          <p:cNvCxnSpPr>
            <a:cxnSpLocks/>
            <a:stCxn id="48" idx="2"/>
            <a:endCxn id="74" idx="0"/>
          </p:cNvCxnSpPr>
          <p:nvPr/>
        </p:nvCxnSpPr>
        <p:spPr>
          <a:xfrm>
            <a:off x="1693229" y="4051051"/>
            <a:ext cx="0" cy="577632"/>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DFBFEF7-9B19-4115-B7C6-4E0AE31E30B0}"/>
              </a:ext>
            </a:extLst>
          </p:cNvPr>
          <p:cNvCxnSpPr>
            <a:cxnSpLocks/>
            <a:stCxn id="74" idx="2"/>
            <a:endCxn id="75" idx="0"/>
          </p:cNvCxnSpPr>
          <p:nvPr/>
        </p:nvCxnSpPr>
        <p:spPr>
          <a:xfrm>
            <a:off x="1693229" y="4998015"/>
            <a:ext cx="0" cy="58238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5170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kumimoji="1" lang="en-US" altLang="ja-JP" dirty="0"/>
              <a:t>Stochastic </a:t>
            </a:r>
            <a:r>
              <a:rPr lang="en-US" altLang="ja-JP" dirty="0"/>
              <a:t>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Similar to Adaptive Tree Splitting</a:t>
            </a:r>
            <a:endParaRPr kumimoji="1" lang="en-US" altLang="ja-JP" dirty="0"/>
          </a:p>
          <a:p>
            <a:r>
              <a:rPr kumimoji="1" lang="en-US" altLang="ja-JP" dirty="0"/>
              <a:t>Converges quicker than the state-of-the-art algorithms</a:t>
            </a:r>
            <a:endParaRPr lang="en-US" altLang="ja-JP" dirty="0"/>
          </a:p>
          <a:p>
            <a:r>
              <a:rPr lang="en-US" altLang="ja-JP" dirty="0"/>
              <a:t>Modified geometric term (even more conservative)</a:t>
            </a:r>
          </a:p>
          <a:p>
            <a:pPr lvl="1"/>
            <a:endParaRPr kumimoji="1" lang="ja-JP" altLang="en-US" dirty="0"/>
          </a:p>
        </p:txBody>
      </p:sp>
    </p:spTree>
    <p:extLst>
      <p:ext uri="{BB962C8B-B14F-4D97-AF65-F5344CB8AC3E}">
        <p14:creationId xmlns:p14="http://schemas.microsoft.com/office/powerpoint/2010/main" val="38776435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a:extLst>
              <a:ext uri="{FF2B5EF4-FFF2-40B4-BE49-F238E27FC236}">
                <a16:creationId xmlns:a16="http://schemas.microsoft.com/office/drawing/2014/main" id="{B7572576-C6A6-43F9-9555-5BCF787DA396}"/>
              </a:ext>
            </a:extLst>
          </p:cNvPr>
          <p:cNvSpPr/>
          <p:nvPr/>
        </p:nvSpPr>
        <p:spPr>
          <a:xfrm>
            <a:off x="6533147" y="3221014"/>
            <a:ext cx="1294570" cy="132660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560323" y="5597183"/>
            <a:ext cx="5048656"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The modified geometric term is still not perfect</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rot="708622">
            <a:off x="5645966" y="5542484"/>
            <a:ext cx="1608226" cy="787494"/>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6006000" y="550718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8E73E9B-A195-4814-83E6-6BC841B7C4FF}"/>
              </a:ext>
            </a:extLst>
          </p:cNvPr>
          <p:cNvSpPr/>
          <p:nvPr/>
        </p:nvSpPr>
        <p:spPr>
          <a:xfrm>
            <a:off x="3701751" y="3207615"/>
            <a:ext cx="1948523" cy="180773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92558A5B-916E-4DD1-8C1A-93B56F9B1F20}"/>
              </a:ext>
            </a:extLst>
          </p:cNvPr>
          <p:cNvCxnSpPr>
            <a:cxnSpLocks/>
            <a:endCxn id="6" idx="1"/>
          </p:cNvCxnSpPr>
          <p:nvPr/>
        </p:nvCxnSpPr>
        <p:spPr>
          <a:xfrm>
            <a:off x="5650274" y="5013873"/>
            <a:ext cx="382086" cy="519670"/>
          </a:xfrm>
          <a:prstGeom prst="straightConnector1">
            <a:avLst/>
          </a:prstGeom>
          <a:ln w="635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53523FB1-65D8-4BF2-A62E-6E61F9E4E518}"/>
              </a:ext>
            </a:extLst>
          </p:cNvPr>
          <p:cNvCxnSpPr>
            <a:cxnSpLocks/>
            <a:endCxn id="6" idx="7"/>
          </p:cNvCxnSpPr>
          <p:nvPr/>
        </p:nvCxnSpPr>
        <p:spPr>
          <a:xfrm flipH="1">
            <a:off x="6159640" y="4542146"/>
            <a:ext cx="382086" cy="991397"/>
          </a:xfrm>
          <a:prstGeom prst="straightConnector1">
            <a:avLst/>
          </a:prstGeom>
          <a:ln w="635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太陽 26">
            <a:extLst>
              <a:ext uri="{FF2B5EF4-FFF2-40B4-BE49-F238E27FC236}">
                <a16:creationId xmlns:a16="http://schemas.microsoft.com/office/drawing/2014/main" id="{D75DA59A-1D5F-4886-805D-7B616B91B165}"/>
              </a:ext>
            </a:extLst>
          </p:cNvPr>
          <p:cNvSpPr/>
          <p:nvPr/>
        </p:nvSpPr>
        <p:spPr>
          <a:xfrm>
            <a:off x="6545325" y="43621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太陽 27">
            <a:extLst>
              <a:ext uri="{FF2B5EF4-FFF2-40B4-BE49-F238E27FC236}">
                <a16:creationId xmlns:a16="http://schemas.microsoft.com/office/drawing/2014/main" id="{FC046944-64DB-428D-BEDF-1357618606F5}"/>
              </a:ext>
            </a:extLst>
          </p:cNvPr>
          <p:cNvSpPr/>
          <p:nvPr/>
        </p:nvSpPr>
        <p:spPr>
          <a:xfrm>
            <a:off x="7633649"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太陽 28">
            <a:extLst>
              <a:ext uri="{FF2B5EF4-FFF2-40B4-BE49-F238E27FC236}">
                <a16:creationId xmlns:a16="http://schemas.microsoft.com/office/drawing/2014/main" id="{BBBACABF-3B13-4E10-807B-63E355486754}"/>
              </a:ext>
            </a:extLst>
          </p:cNvPr>
          <p:cNvSpPr/>
          <p:nvPr/>
        </p:nvSpPr>
        <p:spPr>
          <a:xfrm>
            <a:off x="3725316" y="483387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太陽 29">
            <a:extLst>
              <a:ext uri="{FF2B5EF4-FFF2-40B4-BE49-F238E27FC236}">
                <a16:creationId xmlns:a16="http://schemas.microsoft.com/office/drawing/2014/main" id="{DFA6013B-0BA0-4A02-86D0-606896FE1CA8}"/>
              </a:ext>
            </a:extLst>
          </p:cNvPr>
          <p:cNvSpPr/>
          <p:nvPr/>
        </p:nvSpPr>
        <p:spPr>
          <a:xfrm>
            <a:off x="5438806"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5F177034-39F6-41EC-84DA-0A4D1778E8FC}"/>
              </a:ext>
            </a:extLst>
          </p:cNvPr>
          <p:cNvSpPr/>
          <p:nvPr/>
        </p:nvSpPr>
        <p:spPr>
          <a:xfrm>
            <a:off x="3319976" y="2756391"/>
            <a:ext cx="2700000" cy="2700000"/>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F8B50315-E59A-40E3-B77F-DCE6FB29F1E7}"/>
              </a:ext>
            </a:extLst>
          </p:cNvPr>
          <p:cNvSpPr/>
          <p:nvPr/>
        </p:nvSpPr>
        <p:spPr>
          <a:xfrm>
            <a:off x="6244771" y="2923439"/>
            <a:ext cx="1890000" cy="189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96215DC6-2A94-42C2-8914-147B5432B97A}"/>
              </a:ext>
            </a:extLst>
          </p:cNvPr>
          <p:cNvSpPr/>
          <p:nvPr/>
        </p:nvSpPr>
        <p:spPr>
          <a:xfrm>
            <a:off x="2181693" y="6185198"/>
            <a:ext cx="7828618" cy="461665"/>
          </a:xfrm>
          <a:prstGeom prst="rect">
            <a:avLst/>
          </a:prstGeom>
        </p:spPr>
        <p:txBody>
          <a:bodyPr wrap="none">
            <a:spAutoFit/>
          </a:bodyPr>
          <a:lstStyle/>
          <a:p>
            <a:pPr algn="ctr"/>
            <a:r>
              <a:rPr lang="en-US" altLang="ja-JP" sz="2400" dirty="0"/>
              <a:t>Corner case: a light source in the orange box is actually closer</a:t>
            </a:r>
            <a:endParaRPr kumimoji="1" lang="ja-JP" altLang="en-US" sz="2400" dirty="0"/>
          </a:p>
        </p:txBody>
      </p:sp>
    </p:spTree>
    <p:extLst>
      <p:ext uri="{BB962C8B-B14F-4D97-AF65-F5344CB8AC3E}">
        <p14:creationId xmlns:p14="http://schemas.microsoft.com/office/powerpoint/2010/main" val="34993309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8A7F3C07-45BF-4177-86B1-50A9BE12872D}"/>
              </a:ext>
            </a:extLst>
          </p:cNvPr>
          <p:cNvSpPr/>
          <p:nvPr/>
        </p:nvSpPr>
        <p:spPr>
          <a:xfrm>
            <a:off x="5139402" y="4581598"/>
            <a:ext cx="3022100" cy="174041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3" name="正方形/長方形 12">
            <a:extLst>
              <a:ext uri="{FF2B5EF4-FFF2-40B4-BE49-F238E27FC236}">
                <a16:creationId xmlns:a16="http://schemas.microsoft.com/office/drawing/2014/main" id="{B7572576-C6A6-43F9-9555-5BCF787DA396}"/>
              </a:ext>
            </a:extLst>
          </p:cNvPr>
          <p:cNvSpPr/>
          <p:nvPr/>
        </p:nvSpPr>
        <p:spPr>
          <a:xfrm>
            <a:off x="6248370" y="2816277"/>
            <a:ext cx="1407268" cy="1303507"/>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803510" y="2660537"/>
            <a:ext cx="4231531" cy="2597285"/>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Reject boxes if they are below </a:t>
            </a:r>
            <a:r>
              <a:rPr kumimoji="1" lang="en-US" altLang="ja-JP"/>
              <a:t>the shading tangent </a:t>
            </a:r>
            <a:r>
              <a:rPr kumimoji="1" lang="en-US" altLang="ja-JP" dirty="0"/>
              <a:t>plane</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a:off x="5747561" y="3657971"/>
            <a:ext cx="1686103" cy="1216478"/>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5969535" y="3788947"/>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DC03A0C0-EEE5-4E2E-967A-5127D812BA4E}"/>
              </a:ext>
            </a:extLst>
          </p:cNvPr>
          <p:cNvSpPr/>
          <p:nvPr/>
        </p:nvSpPr>
        <p:spPr>
          <a:xfrm>
            <a:off x="4223523" y="5148595"/>
            <a:ext cx="1097502" cy="104243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5" name="正方形/長方形 14">
            <a:extLst>
              <a:ext uri="{FF2B5EF4-FFF2-40B4-BE49-F238E27FC236}">
                <a16:creationId xmlns:a16="http://schemas.microsoft.com/office/drawing/2014/main" id="{C8E73E9B-A195-4814-83E6-6BC841B7C4FF}"/>
              </a:ext>
            </a:extLst>
          </p:cNvPr>
          <p:cNvSpPr/>
          <p:nvPr/>
        </p:nvSpPr>
        <p:spPr>
          <a:xfrm>
            <a:off x="4462005" y="291672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18570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楕円 55">
            <a:extLst>
              <a:ext uri="{FF2B5EF4-FFF2-40B4-BE49-F238E27FC236}">
                <a16:creationId xmlns:a16="http://schemas.microsoft.com/office/drawing/2014/main" id="{3A068F24-9712-42C6-ADC0-6BD6AC25F592}"/>
              </a:ext>
            </a:extLst>
          </p:cNvPr>
          <p:cNvSpPr/>
          <p:nvPr/>
        </p:nvSpPr>
        <p:spPr>
          <a:xfrm>
            <a:off x="3250680" y="390509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608B765-5CED-4116-B221-F3C2FEC13B2B}"/>
              </a:ext>
            </a:extLst>
          </p:cNvPr>
          <p:cNvSpPr>
            <a:spLocks noGrp="1"/>
          </p:cNvSpPr>
          <p:nvPr>
            <p:ph type="title"/>
          </p:nvPr>
        </p:nvSpPr>
        <p:spPr/>
        <p:txBody>
          <a:bodyPr/>
          <a:lstStyle/>
          <a:p>
            <a:r>
              <a:rPr kumimoji="1" lang="en-US" altLang="ja-JP" dirty="0"/>
              <a:t>Bounding Volume Hierarchy</a:t>
            </a:r>
            <a:endParaRPr kumimoji="1" lang="ja-JP" altLang="en-US" dirty="0"/>
          </a:p>
        </p:txBody>
      </p:sp>
      <p:sp>
        <p:nvSpPr>
          <p:cNvPr id="6" name="正方形/長方形 5">
            <a:extLst>
              <a:ext uri="{FF2B5EF4-FFF2-40B4-BE49-F238E27FC236}">
                <a16:creationId xmlns:a16="http://schemas.microsoft.com/office/drawing/2014/main" id="{EF4CA6D3-F652-4956-AD3E-1052B376BD77}"/>
              </a:ext>
            </a:extLst>
          </p:cNvPr>
          <p:cNvSpPr/>
          <p:nvPr/>
        </p:nvSpPr>
        <p:spPr>
          <a:xfrm>
            <a:off x="3045517" y="322762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37737874-C9FB-471A-A53F-B30B7CA5D31C}"/>
              </a:ext>
            </a:extLst>
          </p:cNvPr>
          <p:cNvSpPr/>
          <p:nvPr/>
        </p:nvSpPr>
        <p:spPr>
          <a:xfrm>
            <a:off x="3045517" y="322762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正方形/長方形 7">
            <a:extLst>
              <a:ext uri="{FF2B5EF4-FFF2-40B4-BE49-F238E27FC236}">
                <a16:creationId xmlns:a16="http://schemas.microsoft.com/office/drawing/2014/main" id="{52973FC0-9962-49D3-9884-EB4C434CD4FD}"/>
              </a:ext>
            </a:extLst>
          </p:cNvPr>
          <p:cNvSpPr/>
          <p:nvPr/>
        </p:nvSpPr>
        <p:spPr>
          <a:xfrm>
            <a:off x="3353129" y="387508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5C398FC3-06E4-43CD-8384-6F3A00A45861}"/>
              </a:ext>
            </a:extLst>
          </p:cNvPr>
          <p:cNvSpPr/>
          <p:nvPr/>
        </p:nvSpPr>
        <p:spPr>
          <a:xfrm>
            <a:off x="3353129" y="437662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正方形/長方形 9">
            <a:extLst>
              <a:ext uri="{FF2B5EF4-FFF2-40B4-BE49-F238E27FC236}">
                <a16:creationId xmlns:a16="http://schemas.microsoft.com/office/drawing/2014/main" id="{34A004B7-2066-4058-BD0E-F1252700C45F}"/>
              </a:ext>
            </a:extLst>
          </p:cNvPr>
          <p:cNvSpPr/>
          <p:nvPr/>
        </p:nvSpPr>
        <p:spPr>
          <a:xfrm flipH="1" flipV="1">
            <a:off x="4292114" y="387508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正方形/長方形 10">
            <a:extLst>
              <a:ext uri="{FF2B5EF4-FFF2-40B4-BE49-F238E27FC236}">
                <a16:creationId xmlns:a16="http://schemas.microsoft.com/office/drawing/2014/main" id="{4C006FB5-D28A-4795-A8BF-E1ECB8FA1E94}"/>
              </a:ext>
            </a:extLst>
          </p:cNvPr>
          <p:cNvSpPr/>
          <p:nvPr/>
        </p:nvSpPr>
        <p:spPr>
          <a:xfrm>
            <a:off x="3498179" y="322762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正方形/長方形 11">
            <a:extLst>
              <a:ext uri="{FF2B5EF4-FFF2-40B4-BE49-F238E27FC236}">
                <a16:creationId xmlns:a16="http://schemas.microsoft.com/office/drawing/2014/main" id="{87D0BF8F-3492-475E-98FD-628737D534D0}"/>
              </a:ext>
            </a:extLst>
          </p:cNvPr>
          <p:cNvSpPr/>
          <p:nvPr/>
        </p:nvSpPr>
        <p:spPr>
          <a:xfrm flipH="1">
            <a:off x="3045517" y="358229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楕円 14">
            <a:extLst>
              <a:ext uri="{FF2B5EF4-FFF2-40B4-BE49-F238E27FC236}">
                <a16:creationId xmlns:a16="http://schemas.microsoft.com/office/drawing/2014/main" id="{80EA6BA6-CC89-44F7-B9D9-E1B861C30790}"/>
              </a:ext>
            </a:extLst>
          </p:cNvPr>
          <p:cNvSpPr/>
          <p:nvPr/>
        </p:nvSpPr>
        <p:spPr>
          <a:xfrm>
            <a:off x="8358023" y="374673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CA0E123A-8328-43C0-909E-1BE0D7A2896E}"/>
              </a:ext>
            </a:extLst>
          </p:cNvPr>
          <p:cNvCxnSpPr>
            <a:cxnSpLocks/>
            <a:stCxn id="23" idx="3"/>
            <a:endCxn id="24" idx="0"/>
          </p:cNvCxnSpPr>
          <p:nvPr/>
        </p:nvCxnSpPr>
        <p:spPr>
          <a:xfrm flipH="1">
            <a:off x="7609974" y="3271162"/>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18F54AB3-A1DD-4680-B527-A46069CE6AD5}"/>
              </a:ext>
            </a:extLst>
          </p:cNvPr>
          <p:cNvCxnSpPr>
            <a:cxnSpLocks/>
            <a:stCxn id="23" idx="5"/>
            <a:endCxn id="15" idx="0"/>
          </p:cNvCxnSpPr>
          <p:nvPr/>
        </p:nvCxnSpPr>
        <p:spPr>
          <a:xfrm>
            <a:off x="8288389" y="3271162"/>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E427417B-1D4E-4788-9CF4-EB407C4E6CCF}"/>
              </a:ext>
            </a:extLst>
          </p:cNvPr>
          <p:cNvCxnSpPr>
            <a:cxnSpLocks/>
            <a:stCxn id="15" idx="3"/>
            <a:endCxn id="29" idx="0"/>
          </p:cNvCxnSpPr>
          <p:nvPr/>
        </p:nvCxnSpPr>
        <p:spPr>
          <a:xfrm>
            <a:off x="8427657" y="4152591"/>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DCF68F93-C58C-41DD-A32F-67D047F62DE7}"/>
              </a:ext>
            </a:extLst>
          </p:cNvPr>
          <p:cNvCxnSpPr>
            <a:cxnSpLocks/>
            <a:stCxn id="15" idx="5"/>
            <a:endCxn id="28" idx="0"/>
          </p:cNvCxnSpPr>
          <p:nvPr/>
        </p:nvCxnSpPr>
        <p:spPr>
          <a:xfrm>
            <a:off x="8763877" y="4152591"/>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楕円 22">
            <a:extLst>
              <a:ext uri="{FF2B5EF4-FFF2-40B4-BE49-F238E27FC236}">
                <a16:creationId xmlns:a16="http://schemas.microsoft.com/office/drawing/2014/main" id="{9B6DDC0E-6CC1-4782-8792-D6E717621A8F}"/>
              </a:ext>
            </a:extLst>
          </p:cNvPr>
          <p:cNvSpPr/>
          <p:nvPr/>
        </p:nvSpPr>
        <p:spPr>
          <a:xfrm>
            <a:off x="7882535" y="286530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4" name="楕円 23">
            <a:extLst>
              <a:ext uri="{FF2B5EF4-FFF2-40B4-BE49-F238E27FC236}">
                <a16:creationId xmlns:a16="http://schemas.microsoft.com/office/drawing/2014/main" id="{33D9F5DA-6C4D-40B9-A7E5-D9A8A0693C4D}"/>
              </a:ext>
            </a:extLst>
          </p:cNvPr>
          <p:cNvSpPr/>
          <p:nvPr/>
        </p:nvSpPr>
        <p:spPr>
          <a:xfrm>
            <a:off x="7372230" y="374905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53E30DCD-D75B-4F14-BADF-8D7B8EA74717}"/>
              </a:ext>
            </a:extLst>
          </p:cNvPr>
          <p:cNvSpPr/>
          <p:nvPr/>
        </p:nvSpPr>
        <p:spPr>
          <a:xfrm>
            <a:off x="8833511"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DE694CF6-576E-42B7-9A30-B77077CCC54C}"/>
              </a:ext>
            </a:extLst>
          </p:cNvPr>
          <p:cNvSpPr/>
          <p:nvPr/>
        </p:nvSpPr>
        <p:spPr>
          <a:xfrm>
            <a:off x="8204334"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6314ACCF-0EB4-430D-B81D-04342AE8F242}"/>
              </a:ext>
            </a:extLst>
          </p:cNvPr>
          <p:cNvSpPr/>
          <p:nvPr/>
        </p:nvSpPr>
        <p:spPr>
          <a:xfrm>
            <a:off x="7540984"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7" name="直線コネクタ 36">
            <a:extLst>
              <a:ext uri="{FF2B5EF4-FFF2-40B4-BE49-F238E27FC236}">
                <a16:creationId xmlns:a16="http://schemas.microsoft.com/office/drawing/2014/main" id="{15AE3F85-62A0-435B-B3F6-199667C03185}"/>
              </a:ext>
            </a:extLst>
          </p:cNvPr>
          <p:cNvCxnSpPr>
            <a:cxnSpLocks/>
            <a:stCxn id="24" idx="5"/>
            <a:endCxn id="34" idx="0"/>
          </p:cNvCxnSpPr>
          <p:nvPr/>
        </p:nvCxnSpPr>
        <p:spPr>
          <a:xfrm>
            <a:off x="7778084" y="4154905"/>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13F557CE-C2DC-43FF-ACC6-8FEAD613F7D7}"/>
              </a:ext>
            </a:extLst>
          </p:cNvPr>
          <p:cNvSpPr/>
          <p:nvPr/>
        </p:nvSpPr>
        <p:spPr>
          <a:xfrm>
            <a:off x="6916318"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1" name="直線コネクタ 40">
            <a:extLst>
              <a:ext uri="{FF2B5EF4-FFF2-40B4-BE49-F238E27FC236}">
                <a16:creationId xmlns:a16="http://schemas.microsoft.com/office/drawing/2014/main" id="{C01BE91B-F2B7-4D46-B9C3-BF730D570FF9}"/>
              </a:ext>
            </a:extLst>
          </p:cNvPr>
          <p:cNvCxnSpPr>
            <a:cxnSpLocks/>
            <a:stCxn id="24" idx="3"/>
            <a:endCxn id="40" idx="0"/>
          </p:cNvCxnSpPr>
          <p:nvPr/>
        </p:nvCxnSpPr>
        <p:spPr>
          <a:xfrm flipH="1">
            <a:off x="7154062" y="4154905"/>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6F440AAC-F5B7-43E5-B870-F5814736A91C}"/>
              </a:ext>
            </a:extLst>
          </p:cNvPr>
          <p:cNvSpPr/>
          <p:nvPr/>
        </p:nvSpPr>
        <p:spPr>
          <a:xfrm>
            <a:off x="3393555" y="441944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692602B5-8E23-49E5-86DF-8CCF6C089702}"/>
              </a:ext>
            </a:extLst>
          </p:cNvPr>
          <p:cNvSpPr/>
          <p:nvPr/>
        </p:nvSpPr>
        <p:spPr>
          <a:xfrm>
            <a:off x="3933638" y="4762153"/>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楕円 50">
            <a:extLst>
              <a:ext uri="{FF2B5EF4-FFF2-40B4-BE49-F238E27FC236}">
                <a16:creationId xmlns:a16="http://schemas.microsoft.com/office/drawing/2014/main" id="{502DE57B-AAD4-4DA1-9612-6FF46A5846F0}"/>
              </a:ext>
            </a:extLst>
          </p:cNvPr>
          <p:cNvSpPr/>
          <p:nvPr/>
        </p:nvSpPr>
        <p:spPr>
          <a:xfrm>
            <a:off x="4344773" y="3920090"/>
            <a:ext cx="130846"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B95FFA2E-2AE3-4B2A-B261-C7D620EF2162}"/>
              </a:ext>
            </a:extLst>
          </p:cNvPr>
          <p:cNvSpPr/>
          <p:nvPr/>
        </p:nvSpPr>
        <p:spPr>
          <a:xfrm>
            <a:off x="4611473" y="407249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78175C45-8C43-4919-BD03-D8602C81B291}"/>
              </a:ext>
            </a:extLst>
          </p:cNvPr>
          <p:cNvSpPr/>
          <p:nvPr/>
        </p:nvSpPr>
        <p:spPr>
          <a:xfrm>
            <a:off x="3524401" y="327660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楕円 53">
            <a:extLst>
              <a:ext uri="{FF2B5EF4-FFF2-40B4-BE49-F238E27FC236}">
                <a16:creationId xmlns:a16="http://schemas.microsoft.com/office/drawing/2014/main" id="{AC14AB84-71F6-46C1-A30F-3052235449F5}"/>
              </a:ext>
            </a:extLst>
          </p:cNvPr>
          <p:cNvSpPr/>
          <p:nvPr/>
        </p:nvSpPr>
        <p:spPr>
          <a:xfrm>
            <a:off x="3816814" y="3432292"/>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464FD541-802F-4681-95B1-D2FE383530ED}"/>
              </a:ext>
            </a:extLst>
          </p:cNvPr>
          <p:cNvSpPr/>
          <p:nvPr/>
        </p:nvSpPr>
        <p:spPr>
          <a:xfrm>
            <a:off x="3088490" y="3627996"/>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49383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Improvement on stochastic light culling</a:t>
            </a:r>
          </a:p>
          <a:p>
            <a:r>
              <a:rPr lang="en-US" altLang="ja-JP" dirty="0"/>
              <a:t>Can be used for many lights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406928" y="3957735"/>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3441478"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68C1642A-6578-4629-BBA0-55D1A498E2E7}"/>
              </a:ext>
            </a:extLst>
          </p:cNvPr>
          <p:cNvSpPr/>
          <p:nvPr/>
        </p:nvSpPr>
        <p:spPr>
          <a:xfrm>
            <a:off x="2586478"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4029976"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F6C4A026-9CBF-4044-9CDC-54BF8D016971}"/>
              </a:ext>
            </a:extLst>
          </p:cNvPr>
          <p:cNvSpPr/>
          <p:nvPr/>
        </p:nvSpPr>
        <p:spPr>
          <a:xfrm>
            <a:off x="3706550"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E07BB7B-D5CE-4A2E-8936-EB6F9E4C7294}"/>
              </a:ext>
            </a:extLst>
          </p:cNvPr>
          <p:cNvSpPr/>
          <p:nvPr/>
        </p:nvSpPr>
        <p:spPr>
          <a:xfrm>
            <a:off x="7607231" y="3666460"/>
            <a:ext cx="1946922" cy="195681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8462231"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7607231"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9050729"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8727303"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9AB3642-48C1-4DAC-A98B-720828DA2F26}"/>
              </a:ext>
            </a:extLst>
          </p:cNvPr>
          <p:cNvSpPr/>
          <p:nvPr/>
        </p:nvSpPr>
        <p:spPr>
          <a:xfrm>
            <a:off x="7057339" y="5818356"/>
            <a:ext cx="3046731" cy="400110"/>
          </a:xfrm>
          <a:prstGeom prst="rect">
            <a:avLst/>
          </a:prstGeom>
        </p:spPr>
        <p:txBody>
          <a:bodyPr wrap="none">
            <a:spAutoFit/>
          </a:bodyPr>
          <a:lstStyle/>
          <a:p>
            <a:pPr algn="ctr"/>
            <a:r>
              <a:rPr kumimoji="1" lang="en-US" altLang="ja-JP" sz="2000" dirty="0">
                <a:solidFill>
                  <a:srgbClr val="FF0000"/>
                </a:solidFill>
              </a:rPr>
              <a:t>Refitting is not a good idea!</a:t>
            </a:r>
            <a:endParaRPr kumimoji="1" lang="ja-JP" altLang="en-US" sz="2000" dirty="0">
              <a:solidFill>
                <a:srgbClr val="FF0000"/>
              </a:solidFill>
            </a:endParaRPr>
          </a:p>
        </p:txBody>
      </p:sp>
      <p:sp>
        <p:nvSpPr>
          <p:cNvPr id="16" name="正方形/長方形 15">
            <a:extLst>
              <a:ext uri="{FF2B5EF4-FFF2-40B4-BE49-F238E27FC236}">
                <a16:creationId xmlns:a16="http://schemas.microsoft.com/office/drawing/2014/main" id="{55325C12-5405-4A5C-92A0-C72CEA07038B}"/>
              </a:ext>
            </a:extLst>
          </p:cNvPr>
          <p:cNvSpPr/>
          <p:nvPr/>
        </p:nvSpPr>
        <p:spPr>
          <a:xfrm>
            <a:off x="1073817" y="5818356"/>
            <a:ext cx="4915321" cy="400110"/>
          </a:xfrm>
          <a:prstGeom prst="rect">
            <a:avLst/>
          </a:prstGeom>
        </p:spPr>
        <p:txBody>
          <a:bodyPr wrap="none">
            <a:spAutoFit/>
          </a:bodyPr>
          <a:lstStyle/>
          <a:p>
            <a:pPr algn="ctr"/>
            <a:r>
              <a:rPr kumimoji="1" lang="en-US" altLang="ja-JP" sz="2000" dirty="0"/>
              <a:t>The range of each light changes stochastically</a:t>
            </a:r>
            <a:endParaRPr kumimoji="1" lang="ja-JP" altLang="en-US" sz="2000" dirty="0"/>
          </a:p>
        </p:txBody>
      </p:sp>
    </p:spTree>
    <p:extLst>
      <p:ext uri="{BB962C8B-B14F-4D97-AF65-F5344CB8AC3E}">
        <p14:creationId xmlns:p14="http://schemas.microsoft.com/office/powerpoint/2010/main" val="136689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Change lobe size instead</a:t>
            </a:r>
          </a:p>
          <a:p>
            <a:r>
              <a:rPr lang="en-US" altLang="ja-JP" dirty="0"/>
              <a:t>Efficient for extremely glossy reflections thanks to</a:t>
            </a:r>
            <a:br>
              <a:rPr lang="en-US" altLang="ja-JP" dirty="0"/>
            </a:br>
            <a:r>
              <a:rPr lang="en-US" altLang="ja-JP" dirty="0"/>
              <a:t>SEL (squared ellipsoidal lobe)</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7570963" y="390936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7605513" y="453990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8194011" y="394208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4023359" y="6183615"/>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5296936" y="6093615"/>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F38EBCC9-B1F5-4FDB-BC9F-67BF6B704E89}"/>
              </a:ext>
            </a:extLst>
          </p:cNvPr>
          <p:cNvCxnSpPr>
            <a:cxnSpLocks/>
            <a:endCxn id="18" idx="1"/>
          </p:cNvCxnSpPr>
          <p:nvPr/>
        </p:nvCxnSpPr>
        <p:spPr>
          <a:xfrm>
            <a:off x="3699802" y="4861252"/>
            <a:ext cx="1623494" cy="125872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D70D808-BA1B-4A74-9E46-3153D7496FCC}"/>
              </a:ext>
            </a:extLst>
          </p:cNvPr>
          <p:cNvCxnSpPr>
            <a:cxnSpLocks/>
            <a:stCxn id="18" idx="6"/>
          </p:cNvCxnSpPr>
          <p:nvPr/>
        </p:nvCxnSpPr>
        <p:spPr>
          <a:xfrm flipV="1">
            <a:off x="5476936" y="4751056"/>
            <a:ext cx="2094027" cy="1432559"/>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A9631057-FA96-41C9-B8BA-2BFC3DEE42FF}"/>
              </a:ext>
            </a:extLst>
          </p:cNvPr>
          <p:cNvSpPr/>
          <p:nvPr/>
        </p:nvSpPr>
        <p:spPr>
          <a:xfrm rot="19542480">
            <a:off x="5138847" y="5117979"/>
            <a:ext cx="3004309" cy="504226"/>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rot="19542480">
            <a:off x="4936550" y="4207338"/>
            <a:ext cx="5174334" cy="1087438"/>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98036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Implicit nodes overlap</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322089"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3361194"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2506194" y="3072097"/>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3949692"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3626266" y="3005278"/>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9A5DF9C3-B155-4AFE-8475-2074D2EE50D2}"/>
              </a:ext>
            </a:extLst>
          </p:cNvPr>
          <p:cNvSpPr/>
          <p:nvPr/>
        </p:nvSpPr>
        <p:spPr>
          <a:xfrm>
            <a:off x="4460235"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太陽 18">
            <a:extLst>
              <a:ext uri="{FF2B5EF4-FFF2-40B4-BE49-F238E27FC236}">
                <a16:creationId xmlns:a16="http://schemas.microsoft.com/office/drawing/2014/main" id="{1252BE26-68E8-4CB5-A4F6-D6A913A2AA0F}"/>
              </a:ext>
            </a:extLst>
          </p:cNvPr>
          <p:cNvSpPr/>
          <p:nvPr/>
        </p:nvSpPr>
        <p:spPr>
          <a:xfrm>
            <a:off x="4483447"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B8B8BD82-64B1-4C95-9BE4-24B88FD545B6}"/>
              </a:ext>
            </a:extLst>
          </p:cNvPr>
          <p:cNvSpPr/>
          <p:nvPr/>
        </p:nvSpPr>
        <p:spPr>
          <a:xfrm>
            <a:off x="3628447" y="391532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太陽 20">
            <a:extLst>
              <a:ext uri="{FF2B5EF4-FFF2-40B4-BE49-F238E27FC236}">
                <a16:creationId xmlns:a16="http://schemas.microsoft.com/office/drawing/2014/main" id="{28BF84FE-C517-44E2-8683-6B3E3E172DAD}"/>
              </a:ext>
            </a:extLst>
          </p:cNvPr>
          <p:cNvSpPr/>
          <p:nvPr/>
        </p:nvSpPr>
        <p:spPr>
          <a:xfrm>
            <a:off x="5087837"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D435F7F5-7E79-4047-A4BE-DB390039C711}"/>
              </a:ext>
            </a:extLst>
          </p:cNvPr>
          <p:cNvSpPr/>
          <p:nvPr/>
        </p:nvSpPr>
        <p:spPr>
          <a:xfrm>
            <a:off x="4764411" y="5019644"/>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880F0B13-D60A-420E-915B-04AD0C7E18D6}"/>
              </a:ext>
            </a:extLst>
          </p:cNvPr>
          <p:cNvSpPr/>
          <p:nvPr/>
        </p:nvSpPr>
        <p:spPr>
          <a:xfrm>
            <a:off x="7580991"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96D062D-E2A6-4717-915C-AE40B4C31BD1}"/>
              </a:ext>
            </a:extLst>
          </p:cNvPr>
          <p:cNvSpPr/>
          <p:nvPr/>
        </p:nvSpPr>
        <p:spPr>
          <a:xfrm>
            <a:off x="6765096" y="3005278"/>
            <a:ext cx="1946922" cy="1956819"/>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太陽 24">
            <a:extLst>
              <a:ext uri="{FF2B5EF4-FFF2-40B4-BE49-F238E27FC236}">
                <a16:creationId xmlns:a16="http://schemas.microsoft.com/office/drawing/2014/main" id="{86D95607-E49E-4A93-9E08-65E902ABD7B8}"/>
              </a:ext>
            </a:extLst>
          </p:cNvPr>
          <p:cNvSpPr/>
          <p:nvPr/>
        </p:nvSpPr>
        <p:spPr>
          <a:xfrm>
            <a:off x="7620096"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太陽 26">
            <a:extLst>
              <a:ext uri="{FF2B5EF4-FFF2-40B4-BE49-F238E27FC236}">
                <a16:creationId xmlns:a16="http://schemas.microsoft.com/office/drawing/2014/main" id="{9E8C353A-3AE2-4030-AB9A-49A1B4D05E72}"/>
              </a:ext>
            </a:extLst>
          </p:cNvPr>
          <p:cNvSpPr/>
          <p:nvPr/>
        </p:nvSpPr>
        <p:spPr>
          <a:xfrm>
            <a:off x="8208594"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31C6AC7E-0851-40E3-AC16-9940CE29BEF9}"/>
              </a:ext>
            </a:extLst>
          </p:cNvPr>
          <p:cNvSpPr/>
          <p:nvPr/>
        </p:nvSpPr>
        <p:spPr>
          <a:xfrm>
            <a:off x="8719137"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066F5AD8-8CE7-487F-89A4-596D210FAD8F}"/>
              </a:ext>
            </a:extLst>
          </p:cNvPr>
          <p:cNvSpPr/>
          <p:nvPr/>
        </p:nvSpPr>
        <p:spPr>
          <a:xfrm>
            <a:off x="7903242" y="3927097"/>
            <a:ext cx="1946922" cy="1920547"/>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太陽 30">
            <a:extLst>
              <a:ext uri="{FF2B5EF4-FFF2-40B4-BE49-F238E27FC236}">
                <a16:creationId xmlns:a16="http://schemas.microsoft.com/office/drawing/2014/main" id="{5C6839F6-0307-4316-9101-DD2572A02B04}"/>
              </a:ext>
            </a:extLst>
          </p:cNvPr>
          <p:cNvSpPr/>
          <p:nvPr/>
        </p:nvSpPr>
        <p:spPr>
          <a:xfrm>
            <a:off x="8742349"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AD865FFF-A311-4A71-AD42-1837E78BBD74}"/>
              </a:ext>
            </a:extLst>
          </p:cNvPr>
          <p:cNvSpPr/>
          <p:nvPr/>
        </p:nvSpPr>
        <p:spPr>
          <a:xfrm>
            <a:off x="9346739"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00549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r>
              <a:rPr lang="ja-JP" altLang="en-US" dirty="0"/>
              <a:t> </a:t>
            </a:r>
            <a:r>
              <a:rPr lang="en-US" altLang="ja-JP" dirty="0"/>
              <a:t>don’t do this: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2863780" y="2763751"/>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2898330" y="3394295"/>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3486828" y="279647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942228" y="4534614"/>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2215805" y="444461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1598985" y="3809139"/>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865805" y="3089139"/>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80F66C81-BD22-4FBF-B775-6851175368FA}"/>
                  </a:ext>
                </a:extLst>
              </p:cNvPr>
              <p:cNvSpPr txBox="1"/>
              <p:nvPr/>
            </p:nvSpPr>
            <p:spPr>
              <a:xfrm>
                <a:off x="4141114" y="3479433"/>
                <a:ext cx="7694042" cy="2284343"/>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𝐴𝑐𝑐𝑒𝑝𝑡𝑎𝑛𝑐𝑒𝑅𝑎𝑡𝑖𝑜</m:t>
                      </m:r>
                      <m:r>
                        <a:rPr kumimoji="1" lang="en-US" altLang="ja-JP" sz="2400" b="0" i="1" smtClean="0">
                          <a:latin typeface="Cambria Math" panose="02040503050406030204" pitchFamily="18" charset="0"/>
                        </a:rPr>
                        <m:t>=</m:t>
                      </m:r>
                      <m:func>
                        <m:funcPr>
                          <m:ctrlPr>
                            <a:rPr kumimoji="1" lang="en-US" altLang="ja-JP" sz="2400" b="0" i="1" smtClean="0">
                              <a:latin typeface="Cambria Math" panose="02040503050406030204" pitchFamily="18" charset="0"/>
                            </a:rPr>
                          </m:ctrlPr>
                        </m:funcPr>
                        <m:fName>
                          <m:r>
                            <m:rPr>
                              <m:sty m:val="p"/>
                            </m:rPr>
                            <a:rPr kumimoji="1" lang="en-US" altLang="ja-JP" sz="2400" b="0" i="0" smtClean="0">
                              <a:latin typeface="Cambria Math" panose="02040503050406030204" pitchFamily="18" charset="0"/>
                            </a:rPr>
                            <m:t>max</m:t>
                          </m:r>
                        </m:fName>
                        <m:e>
                          <m:d>
                            <m:dPr>
                              <m:begChr m:val="{"/>
                              <m:endChr m:val="}"/>
                              <m:ctrlPr>
                                <a:rPr kumimoji="1" lang="en-US" altLang="ja-JP" sz="2400" b="0" i="1" smtClean="0">
                                  <a:latin typeface="Cambria Math" panose="02040503050406030204" pitchFamily="18" charset="0"/>
                                </a:rPr>
                              </m:ctrlPr>
                            </m:dPr>
                            <m:e>
                              <m:r>
                                <a:rPr kumimoji="1" lang="en-US" altLang="ja-JP" sz="2400" i="1">
                                  <a:latin typeface="Cambria Math" panose="02040503050406030204" pitchFamily="18" charset="0"/>
                                </a:rPr>
                                <m:t>1,</m:t>
                              </m:r>
                              <m:f>
                                <m:fPr>
                                  <m:ctrlPr>
                                    <a:rPr kumimoji="1" lang="en-US" altLang="ja-JP" sz="2400" i="1">
                                      <a:latin typeface="Cambria Math" panose="02040503050406030204" pitchFamily="18" charset="0"/>
                                    </a:rPr>
                                  </m:ctrlPr>
                                </m:fPr>
                                <m:num>
                                  <m:r>
                                    <a:rPr kumimoji="1" lang="en-US" altLang="ja-JP" sz="2400" i="1">
                                      <a:latin typeface="Cambria Math" panose="02040503050406030204" pitchFamily="18" charset="0"/>
                                    </a:rPr>
                                    <m:t>1</m:t>
                                  </m:r>
                                </m:num>
                                <m:den>
                                  <m:sSup>
                                    <m:sSupPr>
                                      <m:ctrlPr>
                                        <a:rPr kumimoji="1" lang="en-US" altLang="ja-JP" sz="2400" i="1">
                                          <a:latin typeface="Cambria Math" panose="02040503050406030204" pitchFamily="18" charset="0"/>
                                        </a:rPr>
                                      </m:ctrlPr>
                                    </m:sSupPr>
                                    <m:e>
                                      <m:d>
                                        <m:dPr>
                                          <m:begChr m:val="|"/>
                                          <m:endChr m:val="|"/>
                                          <m:ctrlPr>
                                            <a:rPr kumimoji="1" lang="en-US" altLang="ja-JP" sz="2400" i="1">
                                              <a:latin typeface="Cambria Math" panose="02040503050406030204" pitchFamily="18" charset="0"/>
                                            </a:rPr>
                                          </m:ctrlPr>
                                        </m:dPr>
                                        <m:e>
                                          <m:r>
                                            <a:rPr kumimoji="1" lang="en-US" altLang="ja-JP" sz="2400" i="1">
                                              <a:latin typeface="Cambria Math" panose="02040503050406030204" pitchFamily="18" charset="0"/>
                                            </a:rPr>
                                            <m:t>𝑆h𝑎𝑑𝑖𝑛𝑔𝑃𝑜𝑖𝑛𝑡</m:t>
                                          </m:r>
                                          <m:r>
                                            <a:rPr kumimoji="1" lang="en-US" altLang="ja-JP" sz="2400" i="1">
                                              <a:latin typeface="Cambria Math" panose="02040503050406030204" pitchFamily="18" charset="0"/>
                                            </a:rPr>
                                            <m:t> −</m:t>
                                          </m:r>
                                          <m:r>
                                            <a:rPr kumimoji="1" lang="en-US" altLang="ja-JP" sz="2400" i="1">
                                              <a:latin typeface="Cambria Math" panose="02040503050406030204" pitchFamily="18" charset="0"/>
                                            </a:rPr>
                                            <m:t>𝐿𝑖𝑔h𝑡</m:t>
                                          </m:r>
                                        </m:e>
                                      </m:d>
                                    </m:e>
                                    <m:sup>
                                      <m:r>
                                        <a:rPr kumimoji="1" lang="en-US" altLang="ja-JP" sz="2400" i="1">
                                          <a:latin typeface="Cambria Math" panose="02040503050406030204" pitchFamily="18" charset="0"/>
                                        </a:rPr>
                                        <m:t>2</m:t>
                                      </m:r>
                                    </m:sup>
                                  </m:sSup>
                                </m:den>
                              </m:f>
                            </m:e>
                          </m:d>
                        </m:e>
                      </m:func>
                    </m:oMath>
                  </m:oMathPara>
                </a14:m>
                <a:endParaRPr kumimoji="1" lang="en-US" altLang="ja-JP" sz="2400" b="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𝑅𝑎𝑛𝑔𝑒</m:t>
                      </m:r>
                      <m:r>
                        <a:rPr kumimoji="1" lang="en-US" altLang="ja-JP" sz="2400" i="1" smtClean="0">
                          <a:latin typeface="Cambria Math" panose="02040503050406030204" pitchFamily="18" charset="0"/>
                        </a:rPr>
                        <m:t>=</m:t>
                      </m:r>
                      <m:rad>
                        <m:radPr>
                          <m:degHide m:val="on"/>
                          <m:ctrlPr>
                            <a:rPr kumimoji="1" lang="en-US" altLang="ja-JP" sz="2400" i="1" smtClean="0">
                              <a:latin typeface="Cambria Math" panose="02040503050406030204" pitchFamily="18" charset="0"/>
                            </a:rPr>
                          </m:ctrlPr>
                        </m:radPr>
                        <m:deg/>
                        <m:e>
                          <m:f>
                            <m:fPr>
                              <m:ctrlPr>
                                <a:rPr kumimoji="1" lang="en-US" altLang="ja-JP" sz="240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ja-JP" altLang="en-US" sz="2400" i="1" smtClean="0">
                                  <a:latin typeface="Cambria Math" panose="02040503050406030204" pitchFamily="18" charset="0"/>
                                </a:rPr>
                                <m:t>𝜉</m:t>
                              </m:r>
                            </m:den>
                          </m:f>
                        </m:e>
                      </m:rad>
                    </m:oMath>
                  </m:oMathPara>
                </a14:m>
                <a:endParaRPr kumimoji="1" lang="en-US" altLang="ja-JP" sz="240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ja-JP" altLang="en-US" sz="2400" i="1">
                          <a:latin typeface="Cambria Math" panose="02040503050406030204" pitchFamily="18" charset="0"/>
                        </a:rPr>
                        <m:t>𝜉</m:t>
                      </m:r>
                      <m:r>
                        <a:rPr kumimoji="1" lang="en-US" altLang="ja-JP" sz="2400" b="0" i="1" smtClean="0">
                          <a:latin typeface="Cambria Math" panose="02040503050406030204" pitchFamily="18" charset="0"/>
                        </a:rPr>
                        <m:t>=</m:t>
                      </m:r>
                      <m:r>
                        <a:rPr kumimoji="1" lang="ja-JP" altLang="en-US" sz="2400" b="0" i="1" smtClean="0">
                          <a:latin typeface="Cambria Math" panose="02040503050406030204" pitchFamily="18" charset="0"/>
                        </a:rPr>
                        <m:t>𝒰</m:t>
                      </m:r>
                      <m:r>
                        <a:rPr kumimoji="1" lang="en-US" altLang="ja-JP" sz="2400" b="0" i="1" smtClean="0">
                          <a:latin typeface="Cambria Math" panose="02040503050406030204" pitchFamily="18" charset="0"/>
                        </a:rPr>
                        <m:t>(0, 1)</m:t>
                      </m:r>
                    </m:oMath>
                  </m:oMathPara>
                </a14:m>
                <a:endParaRPr kumimoji="1" lang="ja-JP" altLang="en-US" sz="1600" dirty="0"/>
              </a:p>
            </p:txBody>
          </p:sp>
        </mc:Choice>
        <mc:Fallback xmlns="">
          <p:sp>
            <p:nvSpPr>
              <p:cNvPr id="4" name="テキスト ボックス 3">
                <a:extLst>
                  <a:ext uri="{FF2B5EF4-FFF2-40B4-BE49-F238E27FC236}">
                    <a16:creationId xmlns:a16="http://schemas.microsoft.com/office/drawing/2014/main" id="{80F66C81-BD22-4FBF-B775-6851175368FA}"/>
                  </a:ext>
                </a:extLst>
              </p:cNvPr>
              <p:cNvSpPr txBox="1">
                <a:spLocks noRot="1" noChangeAspect="1" noMove="1" noResize="1" noEditPoints="1" noAdjustHandles="1" noChangeArrowheads="1" noChangeShapeType="1" noTextEdit="1"/>
              </p:cNvSpPr>
              <p:nvPr/>
            </p:nvSpPr>
            <p:spPr>
              <a:xfrm>
                <a:off x="4141114" y="3479433"/>
                <a:ext cx="7694042" cy="2284343"/>
              </a:xfrm>
              <a:prstGeom prst="rect">
                <a:avLst/>
              </a:prstGeom>
              <a:blipFill>
                <a:blip r:embed="rId3"/>
                <a:stretch>
                  <a:fillRect b="-4533"/>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593240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p>
          <a:p>
            <a:pPr lvl="1"/>
            <a:r>
              <a:rPr lang="en-US" altLang="ja-JP" dirty="0"/>
              <a:t>Use the lobe proposed in “Splatting Indirect Illumination” [</a:t>
            </a:r>
            <a:r>
              <a:rPr lang="en-US" altLang="ja-JP" dirty="0" err="1"/>
              <a:t>Dachsbacher</a:t>
            </a:r>
            <a:r>
              <a:rPr lang="en-US" altLang="ja-JP" dirty="0"/>
              <a:t> 06]</a:t>
            </a:r>
          </a:p>
          <a:p>
            <a:pPr lvl="2"/>
            <a:r>
              <a:rPr lang="en-US" altLang="ja-JP" dirty="0"/>
              <a:t>with dead branch culling</a:t>
            </a:r>
          </a:p>
          <a:p>
            <a:pPr lvl="1"/>
            <a:r>
              <a:rPr lang="en-US" altLang="ja-JP" dirty="0"/>
              <a:t>Or use sphere touching the shading tangent plane</a:t>
            </a:r>
          </a:p>
          <a:p>
            <a:pPr lvl="2"/>
            <a:r>
              <a:rPr lang="en-US" altLang="ja-JP" dirty="0"/>
              <a:t>Not optimal but sphere-box intersection test is easy</a:t>
            </a:r>
          </a:p>
          <a:p>
            <a:pPr lvl="2"/>
            <a:r>
              <a:rPr kumimoji="1" lang="en-US" altLang="ja-JP" dirty="0"/>
              <a:t>Compensate the doubly counted cosine term</a:t>
            </a:r>
          </a:p>
        </p:txBody>
      </p:sp>
      <p:sp>
        <p:nvSpPr>
          <p:cNvPr id="5" name="正方形/長方形 4">
            <a:extLst>
              <a:ext uri="{FF2B5EF4-FFF2-40B4-BE49-F238E27FC236}">
                <a16:creationId xmlns:a16="http://schemas.microsoft.com/office/drawing/2014/main" id="{C5C620A8-B8D2-4377-A1B8-56F8E418F0DE}"/>
              </a:ext>
            </a:extLst>
          </p:cNvPr>
          <p:cNvSpPr/>
          <p:nvPr/>
        </p:nvSpPr>
        <p:spPr>
          <a:xfrm>
            <a:off x="10324871" y="4525208"/>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10359421" y="5155752"/>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10947919" y="455793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8403319" y="6296071"/>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9676896" y="6206071"/>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9078825" y="4856071"/>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9406896" y="5576072"/>
            <a:ext cx="720000" cy="72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9BA3B0E3-51AB-498B-A87B-EFDD3079AAEC}"/>
              </a:ext>
            </a:extLst>
          </p:cNvPr>
          <p:cNvSpPr/>
          <p:nvPr/>
        </p:nvSpPr>
        <p:spPr>
          <a:xfrm>
            <a:off x="8326896" y="3416070"/>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538515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4" name="楕円 3">
            <a:extLst>
              <a:ext uri="{FF2B5EF4-FFF2-40B4-BE49-F238E27FC236}">
                <a16:creationId xmlns:a16="http://schemas.microsoft.com/office/drawing/2014/main" id="{7B2513F8-60A0-4E70-A85E-99C40E34BAAE}"/>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E30C50C9-BBB2-4DC2-8B7C-4AE5F27C12B1}"/>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7" name="楕円 6">
            <a:extLst>
              <a:ext uri="{FF2B5EF4-FFF2-40B4-BE49-F238E27FC236}">
                <a16:creationId xmlns:a16="http://schemas.microsoft.com/office/drawing/2014/main" id="{7D55CA3E-7F01-4129-8704-3953B006B4FC}"/>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8" name="楕円 7">
            <a:extLst>
              <a:ext uri="{FF2B5EF4-FFF2-40B4-BE49-F238E27FC236}">
                <a16:creationId xmlns:a16="http://schemas.microsoft.com/office/drawing/2014/main" id="{216382F5-2F88-4A21-AE37-C9B77CB34EE8}"/>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9" name="直線コネクタ 8">
            <a:extLst>
              <a:ext uri="{FF2B5EF4-FFF2-40B4-BE49-F238E27FC236}">
                <a16:creationId xmlns:a16="http://schemas.microsoft.com/office/drawing/2014/main" id="{F2F69441-319C-442A-89B4-01EB568EEF77}"/>
              </a:ext>
            </a:extLst>
          </p:cNvPr>
          <p:cNvCxnSpPr>
            <a:cxnSpLocks/>
            <a:stCxn id="4" idx="3"/>
            <a:endCxn id="30"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7E53755A-0199-4508-806C-E817CAB11D9A}"/>
              </a:ext>
            </a:extLst>
          </p:cNvPr>
          <p:cNvCxnSpPr>
            <a:cxnSpLocks/>
            <a:stCxn id="4" idx="5"/>
            <a:endCxn id="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905A823-9BDB-40BC-AC48-F30301D863F3}"/>
              </a:ext>
            </a:extLst>
          </p:cNvPr>
          <p:cNvCxnSpPr>
            <a:cxnSpLocks/>
            <a:stCxn id="6" idx="3"/>
            <a:endCxn id="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6F8A9F5-60D1-4246-BE45-AA95F99698E0}"/>
              </a:ext>
            </a:extLst>
          </p:cNvPr>
          <p:cNvCxnSpPr>
            <a:cxnSpLocks/>
            <a:stCxn id="6" idx="5"/>
            <a:endCxn id="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楕円 29">
            <a:extLst>
              <a:ext uri="{FF2B5EF4-FFF2-40B4-BE49-F238E27FC236}">
                <a16:creationId xmlns:a16="http://schemas.microsoft.com/office/drawing/2014/main" id="{9C64D649-EF6D-41AB-B30F-C73603D4E3D0}"/>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31" name="楕円 30">
            <a:extLst>
              <a:ext uri="{FF2B5EF4-FFF2-40B4-BE49-F238E27FC236}">
                <a16:creationId xmlns:a16="http://schemas.microsoft.com/office/drawing/2014/main" id="{FC0329F2-BEA7-4A84-ACA8-05102C677D91}"/>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32" name="楕円 31">
            <a:extLst>
              <a:ext uri="{FF2B5EF4-FFF2-40B4-BE49-F238E27FC236}">
                <a16:creationId xmlns:a16="http://schemas.microsoft.com/office/drawing/2014/main" id="{C778756A-A979-4216-A64C-C848FD101582}"/>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33" name="直線コネクタ 32">
            <a:extLst>
              <a:ext uri="{FF2B5EF4-FFF2-40B4-BE49-F238E27FC236}">
                <a16:creationId xmlns:a16="http://schemas.microsoft.com/office/drawing/2014/main" id="{D384FC9E-70C6-4BA8-8BF1-9F193BA36C41}"/>
              </a:ext>
            </a:extLst>
          </p:cNvPr>
          <p:cNvCxnSpPr>
            <a:cxnSpLocks/>
            <a:stCxn id="30"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901C3A2-4BF8-432B-B59F-5C7C89675533}"/>
              </a:ext>
            </a:extLst>
          </p:cNvPr>
          <p:cNvCxnSpPr>
            <a:cxnSpLocks/>
            <a:stCxn id="30" idx="5"/>
            <a:endCxn id="32"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60" name="楕円 59">
            <a:extLst>
              <a:ext uri="{FF2B5EF4-FFF2-40B4-BE49-F238E27FC236}">
                <a16:creationId xmlns:a16="http://schemas.microsoft.com/office/drawing/2014/main" id="{129F4EAA-AABA-4CEF-8611-A242E774D82A}"/>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61" name="楕円 60">
            <a:extLst>
              <a:ext uri="{FF2B5EF4-FFF2-40B4-BE49-F238E27FC236}">
                <a16:creationId xmlns:a16="http://schemas.microsoft.com/office/drawing/2014/main" id="{51C25914-247D-4876-A0E8-FFAF9FA6EA95}"/>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62" name="楕円 61">
            <a:extLst>
              <a:ext uri="{FF2B5EF4-FFF2-40B4-BE49-F238E27FC236}">
                <a16:creationId xmlns:a16="http://schemas.microsoft.com/office/drawing/2014/main" id="{9E3FA1A9-A73C-459C-81FA-752C5732EF73}"/>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63" name="楕円 62">
            <a:extLst>
              <a:ext uri="{FF2B5EF4-FFF2-40B4-BE49-F238E27FC236}">
                <a16:creationId xmlns:a16="http://schemas.microsoft.com/office/drawing/2014/main" id="{9BF4042B-DA82-44AE-BD86-F05B97344F0E}"/>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78" name="直線コネクタ 77">
            <a:extLst>
              <a:ext uri="{FF2B5EF4-FFF2-40B4-BE49-F238E27FC236}">
                <a16:creationId xmlns:a16="http://schemas.microsoft.com/office/drawing/2014/main" id="{C30C9152-7B67-4259-A78B-D21C558B0A44}"/>
              </a:ext>
            </a:extLst>
          </p:cNvPr>
          <p:cNvCxnSpPr>
            <a:cxnSpLocks/>
            <a:stCxn id="31" idx="3"/>
            <a:endCxn id="62"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6147E83C-CC60-4C65-BC8B-CC338F6F8B98}"/>
              </a:ext>
            </a:extLst>
          </p:cNvPr>
          <p:cNvCxnSpPr>
            <a:cxnSpLocks/>
            <a:stCxn id="31" idx="5"/>
            <a:endCxn id="6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楕円 107">
            <a:extLst>
              <a:ext uri="{FF2B5EF4-FFF2-40B4-BE49-F238E27FC236}">
                <a16:creationId xmlns:a16="http://schemas.microsoft.com/office/drawing/2014/main" id="{B31AF092-CC81-4B48-9922-E273E08000D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09" name="楕円 108">
            <a:extLst>
              <a:ext uri="{FF2B5EF4-FFF2-40B4-BE49-F238E27FC236}">
                <a16:creationId xmlns:a16="http://schemas.microsoft.com/office/drawing/2014/main" id="{AC42ECCD-CE51-4DA9-A21B-E7700AECE841}"/>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10" name="楕円 109">
            <a:extLst>
              <a:ext uri="{FF2B5EF4-FFF2-40B4-BE49-F238E27FC236}">
                <a16:creationId xmlns:a16="http://schemas.microsoft.com/office/drawing/2014/main" id="{AB65221C-79C7-4832-8398-A593E308738C}"/>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11" name="楕円 110">
            <a:extLst>
              <a:ext uri="{FF2B5EF4-FFF2-40B4-BE49-F238E27FC236}">
                <a16:creationId xmlns:a16="http://schemas.microsoft.com/office/drawing/2014/main" id="{614C3BE3-C53C-4BAB-840A-399BD54003EE}"/>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31" name="直線コネクタ 130">
            <a:extLst>
              <a:ext uri="{FF2B5EF4-FFF2-40B4-BE49-F238E27FC236}">
                <a16:creationId xmlns:a16="http://schemas.microsoft.com/office/drawing/2014/main" id="{FC5C9B40-C0E5-468C-9FEE-F677DDFD1B84}"/>
              </a:ext>
            </a:extLst>
          </p:cNvPr>
          <p:cNvCxnSpPr>
            <a:cxnSpLocks/>
            <a:stCxn id="32" idx="3"/>
            <a:endCxn id="60"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DDABB782-B34E-4728-B199-359F31FC2166}"/>
              </a:ext>
            </a:extLst>
          </p:cNvPr>
          <p:cNvCxnSpPr>
            <a:cxnSpLocks/>
            <a:stCxn id="32" idx="5"/>
            <a:endCxn id="61"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26848AE2-FD2C-4187-BB25-383EC8D9AA5E}"/>
              </a:ext>
            </a:extLst>
          </p:cNvPr>
          <p:cNvCxnSpPr>
            <a:cxnSpLocks/>
            <a:stCxn id="7" idx="3"/>
            <a:endCxn id="108"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線コネクタ 141">
            <a:extLst>
              <a:ext uri="{FF2B5EF4-FFF2-40B4-BE49-F238E27FC236}">
                <a16:creationId xmlns:a16="http://schemas.microsoft.com/office/drawing/2014/main" id="{7E98D4CA-F2A1-4C99-B3EC-1A93065C2C5E}"/>
              </a:ext>
            </a:extLst>
          </p:cNvPr>
          <p:cNvCxnSpPr>
            <a:cxnSpLocks/>
            <a:stCxn id="7" idx="5"/>
            <a:endCxn id="109"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線コネクタ 144">
            <a:extLst>
              <a:ext uri="{FF2B5EF4-FFF2-40B4-BE49-F238E27FC236}">
                <a16:creationId xmlns:a16="http://schemas.microsoft.com/office/drawing/2014/main" id="{DDE3AA00-E6D1-4FE2-91F7-6D0B76898624}"/>
              </a:ext>
            </a:extLst>
          </p:cNvPr>
          <p:cNvCxnSpPr>
            <a:cxnSpLocks/>
            <a:stCxn id="8" idx="3"/>
            <a:endCxn id="110"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線コネクタ 147">
            <a:extLst>
              <a:ext uri="{FF2B5EF4-FFF2-40B4-BE49-F238E27FC236}">
                <a16:creationId xmlns:a16="http://schemas.microsoft.com/office/drawing/2014/main" id="{DED8958E-BA5D-42D2-8014-6F478147C06F}"/>
              </a:ext>
            </a:extLst>
          </p:cNvPr>
          <p:cNvCxnSpPr>
            <a:cxnSpLocks/>
            <a:stCxn id="8" idx="5"/>
            <a:endCxn id="111"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00B0F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正方形/長方形 181">
            <a:extLst>
              <a:ext uri="{FF2B5EF4-FFF2-40B4-BE49-F238E27FC236}">
                <a16:creationId xmlns:a16="http://schemas.microsoft.com/office/drawing/2014/main" id="{08DE2646-4CDC-4D37-9443-2420B8E911C6}"/>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183" name="コンテンツ プレースホルダー 2">
            <a:extLst>
              <a:ext uri="{FF2B5EF4-FFF2-40B4-BE49-F238E27FC236}">
                <a16:creationId xmlns:a16="http://schemas.microsoft.com/office/drawing/2014/main" id="{DB5537A3-100B-4629-A4C9-D22031D0DA40}"/>
              </a:ext>
            </a:extLst>
          </p:cNvPr>
          <p:cNvSpPr>
            <a:spLocks noGrp="1"/>
          </p:cNvSpPr>
          <p:nvPr>
            <p:ph idx="1"/>
          </p:nvPr>
        </p:nvSpPr>
        <p:spPr>
          <a:xfrm>
            <a:off x="838200" y="1825625"/>
            <a:ext cx="10515600" cy="4351338"/>
          </a:xfrm>
        </p:spPr>
        <p:txBody>
          <a:bodyPr/>
          <a:lstStyle/>
          <a:p>
            <a:r>
              <a:rPr kumimoji="1" lang="en-US" altLang="ja-JP" dirty="0"/>
              <a:t>Use perfect binary tree (too bold..?)</a:t>
            </a:r>
            <a:endParaRPr kumimoji="1" lang="ja-JP" altLang="en-US" dirty="0"/>
          </a:p>
        </p:txBody>
      </p:sp>
      <p:sp>
        <p:nvSpPr>
          <p:cNvPr id="3" name="正方形/長方形 2">
            <a:extLst>
              <a:ext uri="{FF2B5EF4-FFF2-40B4-BE49-F238E27FC236}">
                <a16:creationId xmlns:a16="http://schemas.microsoft.com/office/drawing/2014/main" id="{79692496-7015-4991-B080-201940C78B3B}"/>
              </a:ext>
            </a:extLst>
          </p:cNvPr>
          <p:cNvSpPr/>
          <p:nvPr/>
        </p:nvSpPr>
        <p:spPr>
          <a:xfrm>
            <a:off x="1795143" y="5827180"/>
            <a:ext cx="1294829" cy="523220"/>
          </a:xfrm>
          <a:prstGeom prst="rect">
            <a:avLst/>
          </a:prstGeom>
        </p:spPr>
        <p:txBody>
          <a:bodyPr wrap="square">
            <a:spAutoFit/>
          </a:bodyPr>
          <a:lstStyle/>
          <a:p>
            <a:r>
              <a:rPr kumimoji="1" lang="en-US" altLang="ja-JP" sz="2800" b="1" dirty="0">
                <a:solidFill>
                  <a:srgbClr val="00B0F0"/>
                </a:solidFill>
              </a:rPr>
              <a:t>(1+ξ)/8</a:t>
            </a:r>
            <a:endParaRPr lang="ja-JP" altLang="en-US" dirty="0"/>
          </a:p>
        </p:txBody>
      </p:sp>
      <p:cxnSp>
        <p:nvCxnSpPr>
          <p:cNvPr id="13" name="直線矢印コネクタ 12">
            <a:extLst>
              <a:ext uri="{FF2B5EF4-FFF2-40B4-BE49-F238E27FC236}">
                <a16:creationId xmlns:a16="http://schemas.microsoft.com/office/drawing/2014/main" id="{F7637256-8F98-4524-840D-A0C8686F9451}"/>
              </a:ext>
            </a:extLst>
          </p:cNvPr>
          <p:cNvCxnSpPr>
            <a:stCxn id="3" idx="0"/>
            <a:endCxn id="63" idx="4"/>
          </p:cNvCxnSpPr>
          <p:nvPr/>
        </p:nvCxnSpPr>
        <p:spPr>
          <a:xfrm flipV="1">
            <a:off x="2442558" y="5264114"/>
            <a:ext cx="26729" cy="563066"/>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C9EB32AB-F156-4143-921B-C1D9626514D5}"/>
              </a:ext>
            </a:extLst>
          </p:cNvPr>
          <p:cNvSpPr/>
          <p:nvPr/>
        </p:nvSpPr>
        <p:spPr>
          <a:xfrm>
            <a:off x="3988343" y="5846771"/>
            <a:ext cx="1294829" cy="523220"/>
          </a:xfrm>
          <a:prstGeom prst="rect">
            <a:avLst/>
          </a:prstGeom>
        </p:spPr>
        <p:txBody>
          <a:bodyPr wrap="square">
            <a:spAutoFit/>
          </a:bodyPr>
          <a:lstStyle/>
          <a:p>
            <a:r>
              <a:rPr kumimoji="1" lang="en-US" altLang="ja-JP" sz="2800" b="1" dirty="0">
                <a:solidFill>
                  <a:srgbClr val="FFFF00"/>
                </a:solidFill>
              </a:rPr>
              <a:t>(5+ξ)/8</a:t>
            </a:r>
            <a:endParaRPr lang="ja-JP" altLang="en-US" dirty="0">
              <a:solidFill>
                <a:srgbClr val="FFFF00"/>
              </a:solidFill>
            </a:endParaRPr>
          </a:p>
        </p:txBody>
      </p:sp>
      <p:cxnSp>
        <p:nvCxnSpPr>
          <p:cNvPr id="71" name="直線矢印コネクタ 70">
            <a:extLst>
              <a:ext uri="{FF2B5EF4-FFF2-40B4-BE49-F238E27FC236}">
                <a16:creationId xmlns:a16="http://schemas.microsoft.com/office/drawing/2014/main" id="{6D19AA14-4609-4CC2-B474-E91819E76918}"/>
              </a:ext>
            </a:extLst>
          </p:cNvPr>
          <p:cNvCxnSpPr>
            <a:cxnSpLocks/>
            <a:stCxn id="70" idx="0"/>
            <a:endCxn id="109" idx="4"/>
          </p:cNvCxnSpPr>
          <p:nvPr/>
        </p:nvCxnSpPr>
        <p:spPr>
          <a:xfrm flipH="1" flipV="1">
            <a:off x="4600545" y="5253950"/>
            <a:ext cx="35213" cy="592821"/>
          </a:xfrm>
          <a:prstGeom prst="straightConnector1">
            <a:avLst/>
          </a:prstGeom>
          <a:ln w="635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円弧 15">
            <a:extLst>
              <a:ext uri="{FF2B5EF4-FFF2-40B4-BE49-F238E27FC236}">
                <a16:creationId xmlns:a16="http://schemas.microsoft.com/office/drawing/2014/main" id="{A66B92C2-97CF-43E4-A0CC-841FA22C3183}"/>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6853458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FFC00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52EBDC7F-4322-423B-90B1-6EF3080732D5}"/>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CB3FE8A7-4F3E-4E89-B39A-C388A3BB6C53}"/>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FC359AAA-A3D4-4F97-ADA1-B1ACF1CB7BD1}"/>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E5AE497F-4EE4-498B-9BFE-6EB6558FD13C}"/>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98C55B3C-1D49-4FB9-BBE2-FAB8398AAE86}"/>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A2B1ADA-3F67-4784-B87E-8963278AA33D}"/>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27581C0-4792-4E1D-9283-835743A6C600}"/>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45557DB5-DDF4-499F-A369-51F2D62E5CBC}"/>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B452A937-F7C1-4B22-9AB0-F7852A02BA69}"/>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EB68DE84-83F7-4D5D-A15D-A70B3D691AEC}"/>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EA7A5BAA-651A-48E3-AFBA-30840E955311}"/>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540EDF02-35DA-4C5A-82BF-566AD77A66B6}"/>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73FFE7D9-C97D-4E47-BCDD-54C184083478}"/>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E72BA037-E3A9-468D-845E-5ACB80097198}"/>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6DBE001E-DD3C-44F8-8AC3-C535201419E0}"/>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72D0CDE4-E23F-4B94-B2BE-FBF90A9A7CC4}"/>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84E42E06-2AC8-4B7D-A2B9-578B0FC88CA7}"/>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AB547C2F-A1AE-45D0-80F5-435E3152B676}"/>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4DE6FBF-B5A1-411A-B7FB-37CE06509E60}"/>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1DFA6BC1-2CC4-4BC8-8FC3-BE7D709A8D92}"/>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A580BF92-AD79-4B5E-B64E-57DEE6389908}"/>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4DFABFE8-8713-49AF-AD80-3F3CC18CB3EB}"/>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3341D279-F306-4875-B333-71E2CAE1D44A}"/>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0D8ACF14-4B35-472C-9994-BE731C9A6760}"/>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696AEC66-1505-4948-864A-68F7B26382B3}"/>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9E005B0-7252-4462-AA75-CEFC55BF0E51}"/>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63DD5DF0-4BCD-4FA4-A8F0-387C4C630751}"/>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F10ACE5-3713-410E-90B3-5F61C8D44D9C}"/>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6D4AE6FA-A752-4878-B242-A79D34F02D04}"/>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9A7178AB-E666-4A60-A97E-37C8C69D5E30}"/>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F68963C0-A6F0-40CF-9F24-E6A19D88D006}"/>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6" name="円弧 95">
            <a:extLst>
              <a:ext uri="{FF2B5EF4-FFF2-40B4-BE49-F238E27FC236}">
                <a16:creationId xmlns:a16="http://schemas.microsoft.com/office/drawing/2014/main" id="{B138B863-7673-4D78-8BEA-C624DEDF5CA9}"/>
              </a:ext>
            </a:extLst>
          </p:cNvPr>
          <p:cNvSpPr/>
          <p:nvPr/>
        </p:nvSpPr>
        <p:spPr>
          <a:xfrm>
            <a:off x="7032912"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EC0461F8-97C6-426E-80D8-ADA42478614B}"/>
              </a:ext>
            </a:extLst>
          </p:cNvPr>
          <p:cNvSpPr/>
          <p:nvPr/>
        </p:nvSpPr>
        <p:spPr>
          <a:xfrm>
            <a:off x="9133875"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424685064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F7231022-E30D-4C99-9792-C0F866D63241}"/>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E47DA46-2BA4-47CE-B574-202FE550DEBE}"/>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17525BC6-F096-4356-9A1E-5D7CF7C89344}"/>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A70B0858-2914-4087-8FEF-94F8A472EFDE}"/>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6FEEA01D-BF0D-4076-9489-09FED818E8BF}"/>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766A7AD0-7D04-49E7-AF40-836AED171D46}"/>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96262B18-D26A-4922-9B66-2A7A24C0B8E2}"/>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654B48E-3168-4347-8B27-4033FD6276D7}"/>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D7EA5A3F-2AA7-40AF-A181-F3DC6AE313CF}"/>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262F9224-3347-4F2D-995F-A3265B5C63C2}"/>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0D9E0F86-232E-4D69-BF23-10B747E49BBF}"/>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83BEC322-FD34-4959-98DA-BC96E4F678A1}"/>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0E54EBA4-70C9-4C42-A430-E2F6B391D08D}"/>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30DCEF76-C42E-45A1-9FA5-BCD5835297AD}"/>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C436F46D-E893-422E-8046-1A07E8C516E8}"/>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6C4805C5-FB18-49CC-8114-95ED50A442D6}"/>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1E58AEE4-9A00-4F0F-BEBB-2AA0E4D79919}"/>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BEEBF9AF-C653-478E-AF0E-0109146C2F07}"/>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F9681B5-331C-4E53-9383-52318A8CB0C1}"/>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74F1F4CB-B024-4C1B-A3ED-38FC52CBBA2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9D2F95DF-4B7F-4671-91E0-158A5C38CB55}"/>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E628D84C-5FE8-45C4-AB15-5F99B7DA3BFE}"/>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4FEAC5AA-1E67-4A2D-BF18-9C0A27231D06}"/>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81BAD045-B479-49B8-A650-81E1610A03EB}"/>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C684459-F52E-4F0D-8EB5-EFDDDA2884A6}"/>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C198E0B-732B-401A-892B-8E235B81C96F}"/>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B7F92CF-2B51-4B43-AD77-D6F16A1D57C7}"/>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44FAEEB-B196-47E3-830E-515CB177FF78}"/>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51E77157-550D-43CF-90B4-C52A0BD6A059}"/>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E1104738-D1BC-40C4-9ADA-BCD818EC98DC}"/>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AFEA8283-6465-4382-A014-E3F8D2E39283}"/>
              </a:ext>
            </a:extLst>
          </p:cNvPr>
          <p:cNvSpPr/>
          <p:nvPr/>
        </p:nvSpPr>
        <p:spPr>
          <a:xfrm rot="10800000">
            <a:off x="6694693"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0985BF3B-4DBE-4334-8393-CE7A7BFD200E}"/>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8" name="円弧 97">
            <a:extLst>
              <a:ext uri="{FF2B5EF4-FFF2-40B4-BE49-F238E27FC236}">
                <a16:creationId xmlns:a16="http://schemas.microsoft.com/office/drawing/2014/main" id="{516A4203-8BBF-4281-9D51-A232D5D52FC8}"/>
              </a:ext>
            </a:extLst>
          </p:cNvPr>
          <p:cNvSpPr/>
          <p:nvPr/>
        </p:nvSpPr>
        <p:spPr>
          <a:xfrm rot="10800000">
            <a:off x="7754280"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9" name="円弧 98">
            <a:extLst>
              <a:ext uri="{FF2B5EF4-FFF2-40B4-BE49-F238E27FC236}">
                <a16:creationId xmlns:a16="http://schemas.microsoft.com/office/drawing/2014/main" id="{EB87D8E1-DA40-4F06-A023-79203163CBF2}"/>
              </a:ext>
            </a:extLst>
          </p:cNvPr>
          <p:cNvSpPr/>
          <p:nvPr/>
        </p:nvSpPr>
        <p:spPr>
          <a:xfrm rot="10800000">
            <a:off x="8808817"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0" name="円弧 99">
            <a:extLst>
              <a:ext uri="{FF2B5EF4-FFF2-40B4-BE49-F238E27FC236}">
                <a16:creationId xmlns:a16="http://schemas.microsoft.com/office/drawing/2014/main" id="{316FA66B-BF3D-4968-97C2-9D270F7BD3D2}"/>
              </a:ext>
            </a:extLst>
          </p:cNvPr>
          <p:cNvSpPr/>
          <p:nvPr/>
        </p:nvSpPr>
        <p:spPr>
          <a:xfrm rot="10800000">
            <a:off x="9868404"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07010135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p:txBody>
          <a:bodyPr/>
          <a:lstStyle/>
          <a:p>
            <a:r>
              <a:rPr kumimoji="1" lang="en-US" altLang="ja-JP" dirty="0"/>
              <a:t>Conclusion</a:t>
            </a:r>
            <a:endParaRPr kumimoji="1" lang="ja-JP" altLang="en-US" dirty="0"/>
          </a:p>
        </p:txBody>
      </p:sp>
      <p:sp>
        <p:nvSpPr>
          <p:cNvPr id="3" name="コンテンツ プレースホルダー 2">
            <a:extLst>
              <a:ext uri="{FF2B5EF4-FFF2-40B4-BE49-F238E27FC236}">
                <a16:creationId xmlns:a16="http://schemas.microsoft.com/office/drawing/2014/main" id="{6A91D5E0-8B50-497D-AE86-88E195A33082}"/>
              </a:ext>
            </a:extLst>
          </p:cNvPr>
          <p:cNvSpPr>
            <a:spLocks noGrp="1"/>
          </p:cNvSpPr>
          <p:nvPr>
            <p:ph idx="1"/>
          </p:nvPr>
        </p:nvSpPr>
        <p:spPr/>
        <p:txBody>
          <a:bodyPr/>
          <a:lstStyle/>
          <a:p>
            <a:r>
              <a:rPr kumimoji="1" lang="en-US" altLang="ja-JP" dirty="0"/>
              <a:t>Explained d</a:t>
            </a:r>
            <a:r>
              <a:rPr lang="en-US" altLang="ja-JP" dirty="0"/>
              <a:t>e-facto standard BVH </a:t>
            </a:r>
            <a:r>
              <a:rPr kumimoji="1" lang="en-US" altLang="ja-JP" dirty="0"/>
              <a:t>construction algorithms a</a:t>
            </a:r>
            <a:r>
              <a:rPr lang="en-US" altLang="ja-JP" dirty="0"/>
              <a:t>nd several optimization techniques</a:t>
            </a:r>
          </a:p>
          <a:p>
            <a:r>
              <a:rPr lang="en-US" altLang="ja-JP" dirty="0"/>
              <a:t>BVH optimization techniques are directly applicable to accelerating ray tracing with many lights</a:t>
            </a:r>
            <a:endParaRPr kumimoji="1" lang="en-US" altLang="ja-JP" dirty="0"/>
          </a:p>
          <a:p>
            <a:r>
              <a:rPr lang="en-US" altLang="ja-JP" dirty="0"/>
              <a:t>Find more info at: </a:t>
            </a:r>
            <a:r>
              <a:rPr lang="en-US" altLang="ja-JP" dirty="0">
                <a:hlinkClick r:id="rId3"/>
              </a:rPr>
              <a:t> https://github.com/shinjiogaki/bvh</a:t>
            </a:r>
            <a:endParaRPr kumimoji="1" lang="en-US" altLang="ja-JP" dirty="0"/>
          </a:p>
          <a:p>
            <a:r>
              <a:rPr kumimoji="1" lang="en-US" altLang="ja-JP" dirty="0"/>
              <a:t>Impossible to </a:t>
            </a:r>
            <a:r>
              <a:rPr lang="en-US" altLang="ja-JP" dirty="0" err="1"/>
              <a:t>k</a:t>
            </a:r>
            <a:r>
              <a:rPr kumimoji="1" lang="en-US" altLang="ja-JP" dirty="0" err="1"/>
              <a:t>iwameru</a:t>
            </a:r>
            <a:r>
              <a:rPr kumimoji="1" lang="en-US" altLang="ja-JP" dirty="0"/>
              <a:t> (</a:t>
            </a:r>
            <a:r>
              <a:rPr lang="ja-JP" altLang="en-US" dirty="0"/>
              <a:t>極める</a:t>
            </a:r>
            <a:r>
              <a:rPr kumimoji="1" lang="en-US" altLang="ja-JP" dirty="0"/>
              <a:t>)</a:t>
            </a:r>
            <a:endParaRPr kumimoji="1" lang="ja-JP" altLang="en-US" dirty="0"/>
          </a:p>
        </p:txBody>
      </p:sp>
    </p:spTree>
    <p:extLst>
      <p:ext uri="{BB962C8B-B14F-4D97-AF65-F5344CB8AC3E}">
        <p14:creationId xmlns:p14="http://schemas.microsoft.com/office/powerpoint/2010/main" val="822239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a:xfrm>
            <a:off x="838200" y="2766218"/>
            <a:ext cx="10515600" cy="1325563"/>
          </a:xfrm>
        </p:spPr>
        <p:txBody>
          <a:bodyPr/>
          <a:lstStyle/>
          <a:p>
            <a:pPr algn="ctr"/>
            <a:r>
              <a:rPr kumimoji="1" lang="en-US" altLang="ja-JP" dirty="0"/>
              <a:t>Thank</a:t>
            </a:r>
            <a:r>
              <a:rPr kumimoji="1" lang="ja-JP" altLang="en-US" dirty="0"/>
              <a:t> </a:t>
            </a:r>
            <a:r>
              <a:rPr kumimoji="1" lang="en-US" altLang="ja-JP" dirty="0"/>
              <a:t>you</a:t>
            </a:r>
            <a:r>
              <a:rPr kumimoji="1" lang="ja-JP" altLang="en-US" dirty="0"/>
              <a:t> </a:t>
            </a:r>
            <a:r>
              <a:rPr kumimoji="1" lang="en-US" altLang="ja-JP" dirty="0"/>
              <a:t>for</a:t>
            </a:r>
            <a:r>
              <a:rPr kumimoji="1" lang="ja-JP" altLang="en-US" dirty="0"/>
              <a:t> </a:t>
            </a:r>
            <a:r>
              <a:rPr kumimoji="1" lang="en-US" altLang="ja-JP" dirty="0"/>
              <a:t>listening!</a:t>
            </a:r>
            <a:endParaRPr kumimoji="1" lang="ja-JP" altLang="en-US" dirty="0"/>
          </a:p>
        </p:txBody>
      </p:sp>
    </p:spTree>
    <p:extLst>
      <p:ext uri="{BB962C8B-B14F-4D97-AF65-F5344CB8AC3E}">
        <p14:creationId xmlns:p14="http://schemas.microsoft.com/office/powerpoint/2010/main" val="2287539724"/>
      </p:ext>
    </p:extLst>
  </p:cSld>
  <p:clrMapOvr>
    <a:masterClrMapping/>
  </p:clrMapOvr>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24371</TotalTime>
  <Words>10447</Words>
  <Application>Microsoft Office PowerPoint</Application>
  <PresentationFormat>ワイド画面</PresentationFormat>
  <Paragraphs>1375</Paragraphs>
  <Slides>100</Slides>
  <Notes>100</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100</vt:i4>
      </vt:variant>
    </vt:vector>
  </HeadingPairs>
  <TitlesOfParts>
    <vt:vector size="106" baseType="lpstr">
      <vt:lpstr>游ゴシック</vt:lpstr>
      <vt:lpstr>Arial</vt:lpstr>
      <vt:lpstr>Calibri</vt:lpstr>
      <vt:lpstr>Calibri Light</vt:lpstr>
      <vt:lpstr>Cambria Math</vt:lpstr>
      <vt:lpstr>Office Theme</vt:lpstr>
      <vt:lpstr>Acceleration Data Structures for Ray Tracing</vt:lpstr>
      <vt:lpstr>Acceleration Data Structures for Ray Tracing Bounding Volume Hierarchy</vt:lpstr>
      <vt:lpstr>Acceleration Data Structures for Ray Tracing</vt:lpstr>
      <vt:lpstr>PowerPoint プレゼンテーション</vt:lpstr>
      <vt:lpstr>PowerPoint プレゼンテーション</vt:lpstr>
      <vt:lpstr>Acceleration Data Structures for Ray Tracing</vt:lpstr>
      <vt:lpstr>Preliminaries</vt:lpstr>
      <vt:lpstr>Ray Traversal</vt:lpstr>
      <vt:lpstr>Bounding Volume Hierarchy</vt:lpstr>
      <vt:lpstr>Wide BVH</vt:lpstr>
      <vt:lpstr>Cost Function</vt:lpstr>
      <vt:lpstr>Cost Function</vt:lpstr>
      <vt:lpstr>Construction</vt:lpstr>
      <vt:lpstr>Construction: Top-down</vt:lpstr>
      <vt:lpstr>Construction: Top-down</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 </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Full sweep</vt:lpstr>
      <vt:lpstr>Construction: Bottom-up</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Optimization</vt:lpstr>
      <vt:lpstr>Rotation</vt:lpstr>
      <vt:lpstr>Rotation</vt:lpstr>
      <vt:lpstr>Restructuring</vt:lpstr>
      <vt:lpstr>Restructuring</vt:lpstr>
      <vt:lpstr>Reinsertion</vt:lpstr>
      <vt:lpstr>Reinsertion</vt:lpstr>
      <vt:lpstr>Reordering</vt:lpstr>
      <vt:lpstr>Re-Braiding</vt:lpstr>
      <vt:lpstr>Re-Braiding</vt:lpstr>
      <vt:lpstr>Re-Braiding</vt:lpstr>
      <vt:lpstr>Re-Braiding</vt:lpstr>
      <vt:lpstr>Re-Braiding</vt:lpstr>
      <vt:lpstr>Re-Braiding</vt:lpstr>
      <vt:lpstr>Re-Braiding</vt:lpstr>
      <vt:lpstr>Contraction</vt:lpstr>
      <vt:lpstr>Leaf Node Merging</vt:lpstr>
      <vt:lpstr>Many Lights</vt:lpstr>
      <vt:lpstr>Many-Lights</vt:lpstr>
      <vt:lpstr>Adaptive Tree Splitting</vt:lpstr>
      <vt:lpstr>Adaptive Tree Splitting</vt:lpstr>
      <vt:lpstr>Adaptive Tree Splitting</vt:lpstr>
      <vt:lpstr>Adaptive Tree Splitting</vt:lpstr>
      <vt:lpstr>Adaptive Tree Splitting</vt:lpstr>
      <vt:lpstr>Adaptive Tree Splitting</vt:lpstr>
      <vt:lpstr>Adaptive Tree Splitting</vt:lpstr>
      <vt:lpstr>Uniform random sampling: 19sec</vt:lpstr>
      <vt:lpstr>Adaptive tree splitting (binary BVH): 31sec</vt:lpstr>
      <vt:lpstr>Adaptive tree splitting (8-ary BVH): 22sec</vt:lpstr>
      <vt:lpstr>Adaptive Tree Splitting</vt:lpstr>
      <vt:lpstr>Stochastic Lightcuts</vt:lpstr>
      <vt:lpstr>Stochastic Lightcuts</vt:lpstr>
      <vt:lpstr>Stochastic Lightcuts</vt:lpstr>
      <vt:lpstr>Hierarchical Russian Roulette</vt:lpstr>
      <vt:lpstr>Hierarchical Russian Roulette</vt:lpstr>
      <vt:lpstr>Hierarchical Russian Roulette</vt:lpstr>
      <vt:lpstr>Hierarchical Russian Roulette</vt:lpstr>
      <vt:lpstr>Hierarchical Russian Roulette</vt:lpstr>
      <vt:lpstr>Lazy Man’s Hierarchical Russian Roulette</vt:lpstr>
      <vt:lpstr>Lazy Man’s Hierarchical Russian Roulette</vt:lpstr>
      <vt:lpstr>Lazy Man’s Hierarchical Russian Roulette</vt:lpstr>
      <vt:lpstr>Conclusion</vt:lpstr>
      <vt:lpstr>Thank you for listening!</vt:lpstr>
      <vt:lpstr>Other Interesting Papers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レイ・トレーシングのデータ構造を極める！</dc:title>
  <dc:creator>shinji ogaki</dc:creator>
  <cp:lastModifiedBy>shinji ogaki</cp:lastModifiedBy>
  <cp:revision>1527</cp:revision>
  <cp:lastPrinted>2019-09-04T23:40:40Z</cp:lastPrinted>
  <dcterms:created xsi:type="dcterms:W3CDTF">2019-06-16T01:49:09Z</dcterms:created>
  <dcterms:modified xsi:type="dcterms:W3CDTF">2019-10-21T13:31:53Z</dcterms:modified>
</cp:coreProperties>
</file>